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709" r:id="rId5"/>
  </p:sldMasterIdLst>
  <p:notesMasterIdLst>
    <p:notesMasterId r:id="rId69"/>
  </p:notesMasterIdLst>
  <p:sldIdLst>
    <p:sldId id="256" r:id="rId6"/>
    <p:sldId id="262" r:id="rId7"/>
    <p:sldId id="261" r:id="rId8"/>
    <p:sldId id="270" r:id="rId9"/>
    <p:sldId id="257" r:id="rId10"/>
    <p:sldId id="258" r:id="rId11"/>
    <p:sldId id="263" r:id="rId12"/>
    <p:sldId id="264" r:id="rId13"/>
    <p:sldId id="284" r:id="rId14"/>
    <p:sldId id="265" r:id="rId15"/>
    <p:sldId id="267" r:id="rId16"/>
    <p:sldId id="266" r:id="rId17"/>
    <p:sldId id="268" r:id="rId18"/>
    <p:sldId id="259" r:id="rId19"/>
    <p:sldId id="269" r:id="rId20"/>
    <p:sldId id="271" r:id="rId21"/>
    <p:sldId id="272" r:id="rId22"/>
    <p:sldId id="273" r:id="rId23"/>
    <p:sldId id="274" r:id="rId24"/>
    <p:sldId id="275" r:id="rId25"/>
    <p:sldId id="277" r:id="rId26"/>
    <p:sldId id="276" r:id="rId27"/>
    <p:sldId id="278" r:id="rId28"/>
    <p:sldId id="280" r:id="rId29"/>
    <p:sldId id="283" r:id="rId30"/>
    <p:sldId id="282" r:id="rId31"/>
    <p:sldId id="281" r:id="rId32"/>
    <p:sldId id="286" r:id="rId33"/>
    <p:sldId id="287" r:id="rId34"/>
    <p:sldId id="288" r:id="rId35"/>
    <p:sldId id="289" r:id="rId36"/>
    <p:sldId id="290" r:id="rId37"/>
    <p:sldId id="291" r:id="rId38"/>
    <p:sldId id="292" r:id="rId39"/>
    <p:sldId id="293" r:id="rId40"/>
    <p:sldId id="294" r:id="rId41"/>
    <p:sldId id="304" r:id="rId42"/>
    <p:sldId id="317" r:id="rId43"/>
    <p:sldId id="295" r:id="rId44"/>
    <p:sldId id="296" r:id="rId45"/>
    <p:sldId id="297" r:id="rId46"/>
    <p:sldId id="298" r:id="rId47"/>
    <p:sldId id="299" r:id="rId48"/>
    <p:sldId id="300" r:id="rId49"/>
    <p:sldId id="301" r:id="rId50"/>
    <p:sldId id="302" r:id="rId51"/>
    <p:sldId id="303" r:id="rId52"/>
    <p:sldId id="305" r:id="rId53"/>
    <p:sldId id="306" r:id="rId54"/>
    <p:sldId id="308" r:id="rId55"/>
    <p:sldId id="309" r:id="rId56"/>
    <p:sldId id="311" r:id="rId57"/>
    <p:sldId id="310" r:id="rId58"/>
    <p:sldId id="307" r:id="rId59"/>
    <p:sldId id="312" r:id="rId60"/>
    <p:sldId id="314" r:id="rId61"/>
    <p:sldId id="315" r:id="rId62"/>
    <p:sldId id="316" r:id="rId63"/>
    <p:sldId id="313" r:id="rId64"/>
    <p:sldId id="318" r:id="rId65"/>
    <p:sldId id="319" r:id="rId66"/>
    <p:sldId id="320" r:id="rId67"/>
    <p:sldId id="260" r:id="rId6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000"/>
    <a:srgbClr val="A91F2E"/>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3" autoAdjust="0"/>
    <p:restoredTop sz="88484" autoAdjust="0"/>
  </p:normalViewPr>
  <p:slideViewPr>
    <p:cSldViewPr snapToGrid="0">
      <p:cViewPr>
        <p:scale>
          <a:sx n="150" d="100"/>
          <a:sy n="150" d="100"/>
        </p:scale>
        <p:origin x="720"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5D1-09F0-4F3B-8A24-D1993AC9C617}" type="datetimeFigureOut">
              <a:rPr lang="en-GB" smtClean="0"/>
              <a:t>21/01/2023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CC2F7-CEBA-4292-8D5B-B5693DC7851A}" type="slidenum">
              <a:rPr lang="en-GB" smtClean="0"/>
              <a:t>‹#›</a:t>
            </a:fld>
            <a:endParaRPr lang="en-GB"/>
          </a:p>
        </p:txBody>
      </p:sp>
    </p:spTree>
    <p:extLst>
      <p:ext uri="{BB962C8B-B14F-4D97-AF65-F5344CB8AC3E}">
        <p14:creationId xmlns:p14="http://schemas.microsoft.com/office/powerpoint/2010/main" val="24123752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buNone/>
            </a:pPr>
            <a:r>
              <a:rPr lang="en-GB" sz="900" dirty="0"/>
              <a:t>We are able to ‘parent’ GameObjects to each other.</a:t>
            </a:r>
          </a:p>
          <a:p>
            <a:pPr marL="342900" lvl="1" indent="0">
              <a:buNone/>
            </a:pPr>
            <a:r>
              <a:rPr lang="en-GB" sz="900" dirty="0"/>
              <a:t>This can be done in the </a:t>
            </a:r>
            <a:r>
              <a:rPr lang="en-GB" sz="900" b="1" dirty="0"/>
              <a:t>Hierarchy</a:t>
            </a:r>
            <a:r>
              <a:rPr lang="en-GB" sz="900" dirty="0"/>
              <a:t> view, or programmatically at runtime.</a:t>
            </a:r>
          </a:p>
          <a:p>
            <a:pPr marL="342900" lvl="1" indent="0">
              <a:buNone/>
            </a:pPr>
            <a:r>
              <a:rPr lang="en-GB" sz="900" dirty="0"/>
              <a:t>A child transform will define itself in the local space of its parent, rather than in world space.</a:t>
            </a:r>
          </a:p>
          <a:p>
            <a:pPr marL="342900" lvl="1" indent="0">
              <a:buNone/>
            </a:pPr>
            <a:r>
              <a:rPr lang="en-GB" sz="900" dirty="0"/>
              <a:t>This means that it moves, rotates, and scales as if it were a part of the parent.</a:t>
            </a:r>
          </a:p>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41</a:t>
            </a:fld>
            <a:endParaRPr lang="en-GB"/>
          </a:p>
        </p:txBody>
      </p:sp>
    </p:spTree>
    <p:extLst>
      <p:ext uri="{BB962C8B-B14F-4D97-AF65-F5344CB8AC3E}">
        <p14:creationId xmlns:p14="http://schemas.microsoft.com/office/powerpoint/2010/main" val="231545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51</a:t>
            </a:fld>
            <a:endParaRPr lang="en-GB"/>
          </a:p>
        </p:txBody>
      </p:sp>
    </p:spTree>
    <p:extLst>
      <p:ext uri="{BB962C8B-B14F-4D97-AF65-F5344CB8AC3E}">
        <p14:creationId xmlns:p14="http://schemas.microsoft.com/office/powerpoint/2010/main" val="3806987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52</a:t>
            </a:fld>
            <a:endParaRPr lang="en-GB"/>
          </a:p>
        </p:txBody>
      </p:sp>
    </p:spTree>
    <p:extLst>
      <p:ext uri="{BB962C8B-B14F-4D97-AF65-F5344CB8AC3E}">
        <p14:creationId xmlns:p14="http://schemas.microsoft.com/office/powerpoint/2010/main" val="117389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53</a:t>
            </a:fld>
            <a:endParaRPr lang="en-GB"/>
          </a:p>
        </p:txBody>
      </p:sp>
    </p:spTree>
    <p:extLst>
      <p:ext uri="{BB962C8B-B14F-4D97-AF65-F5344CB8AC3E}">
        <p14:creationId xmlns:p14="http://schemas.microsoft.com/office/powerpoint/2010/main" val="2574055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55</a:t>
            </a:fld>
            <a:endParaRPr lang="en-GB"/>
          </a:p>
        </p:txBody>
      </p:sp>
    </p:spTree>
    <p:extLst>
      <p:ext uri="{BB962C8B-B14F-4D97-AF65-F5344CB8AC3E}">
        <p14:creationId xmlns:p14="http://schemas.microsoft.com/office/powerpoint/2010/main" val="1616858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56</a:t>
            </a:fld>
            <a:endParaRPr lang="en-GB"/>
          </a:p>
        </p:txBody>
      </p:sp>
    </p:spTree>
    <p:extLst>
      <p:ext uri="{BB962C8B-B14F-4D97-AF65-F5344CB8AC3E}">
        <p14:creationId xmlns:p14="http://schemas.microsoft.com/office/powerpoint/2010/main" val="202552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57</a:t>
            </a:fld>
            <a:endParaRPr lang="en-GB"/>
          </a:p>
        </p:txBody>
      </p:sp>
    </p:spTree>
    <p:extLst>
      <p:ext uri="{BB962C8B-B14F-4D97-AF65-F5344CB8AC3E}">
        <p14:creationId xmlns:p14="http://schemas.microsoft.com/office/powerpoint/2010/main" val="83827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58</a:t>
            </a:fld>
            <a:endParaRPr lang="en-GB"/>
          </a:p>
        </p:txBody>
      </p:sp>
    </p:spTree>
    <p:extLst>
      <p:ext uri="{BB962C8B-B14F-4D97-AF65-F5344CB8AC3E}">
        <p14:creationId xmlns:p14="http://schemas.microsoft.com/office/powerpoint/2010/main" val="230742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60</a:t>
            </a:fld>
            <a:endParaRPr lang="en-GB"/>
          </a:p>
        </p:txBody>
      </p:sp>
    </p:spTree>
    <p:extLst>
      <p:ext uri="{BB962C8B-B14F-4D97-AF65-F5344CB8AC3E}">
        <p14:creationId xmlns:p14="http://schemas.microsoft.com/office/powerpoint/2010/main" val="39523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61</a:t>
            </a:fld>
            <a:endParaRPr lang="en-GB"/>
          </a:p>
        </p:txBody>
      </p:sp>
    </p:spTree>
    <p:extLst>
      <p:ext uri="{BB962C8B-B14F-4D97-AF65-F5344CB8AC3E}">
        <p14:creationId xmlns:p14="http://schemas.microsoft.com/office/powerpoint/2010/main" val="10134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62</a:t>
            </a:fld>
            <a:endParaRPr lang="en-GB"/>
          </a:p>
        </p:txBody>
      </p:sp>
    </p:spTree>
    <p:extLst>
      <p:ext uri="{BB962C8B-B14F-4D97-AF65-F5344CB8AC3E}">
        <p14:creationId xmlns:p14="http://schemas.microsoft.com/office/powerpoint/2010/main" val="412138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0">
              <a:buNone/>
            </a:pPr>
            <a:r>
              <a:rPr lang="en-GB" sz="900" dirty="0"/>
              <a:t>We are able to ‘parent’ GameObjects to each other.</a:t>
            </a:r>
          </a:p>
          <a:p>
            <a:pPr marL="342900" lvl="1" indent="0">
              <a:buNone/>
            </a:pPr>
            <a:r>
              <a:rPr lang="en-GB" sz="900" dirty="0"/>
              <a:t>This can be done in the </a:t>
            </a:r>
            <a:r>
              <a:rPr lang="en-GB" sz="900" b="1" dirty="0"/>
              <a:t>Hierarchy</a:t>
            </a:r>
            <a:r>
              <a:rPr lang="en-GB" sz="900" dirty="0"/>
              <a:t> view, or programmatically at runtime.</a:t>
            </a:r>
          </a:p>
          <a:p>
            <a:pPr marL="342900" lvl="1" indent="0">
              <a:buNone/>
            </a:pPr>
            <a:r>
              <a:rPr lang="en-GB" sz="900" dirty="0"/>
              <a:t>A child transform will define itself in the local space of its parent, rather than in world space.</a:t>
            </a:r>
          </a:p>
          <a:p>
            <a:pPr marL="342900" lvl="1" indent="0">
              <a:buNone/>
            </a:pPr>
            <a:r>
              <a:rPr lang="en-GB" sz="900" dirty="0"/>
              <a:t>This means that it moves, rotates, and scales as if it were a part of the parent.</a:t>
            </a:r>
          </a:p>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42</a:t>
            </a:fld>
            <a:endParaRPr lang="en-GB"/>
          </a:p>
        </p:txBody>
      </p:sp>
    </p:spTree>
    <p:extLst>
      <p:ext uri="{BB962C8B-B14F-4D97-AF65-F5344CB8AC3E}">
        <p14:creationId xmlns:p14="http://schemas.microsoft.com/office/powerpoint/2010/main" val="158168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43</a:t>
            </a:fld>
            <a:endParaRPr lang="en-GB"/>
          </a:p>
        </p:txBody>
      </p:sp>
    </p:spTree>
    <p:extLst>
      <p:ext uri="{BB962C8B-B14F-4D97-AF65-F5344CB8AC3E}">
        <p14:creationId xmlns:p14="http://schemas.microsoft.com/office/powerpoint/2010/main" val="341565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44</a:t>
            </a:fld>
            <a:endParaRPr lang="en-GB"/>
          </a:p>
        </p:txBody>
      </p:sp>
    </p:spTree>
    <p:extLst>
      <p:ext uri="{BB962C8B-B14F-4D97-AF65-F5344CB8AC3E}">
        <p14:creationId xmlns:p14="http://schemas.microsoft.com/office/powerpoint/2010/main" val="2189861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45</a:t>
            </a:fld>
            <a:endParaRPr lang="en-GB"/>
          </a:p>
        </p:txBody>
      </p:sp>
    </p:spTree>
    <p:extLst>
      <p:ext uri="{BB962C8B-B14F-4D97-AF65-F5344CB8AC3E}">
        <p14:creationId xmlns:p14="http://schemas.microsoft.com/office/powerpoint/2010/main" val="399916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46</a:t>
            </a:fld>
            <a:endParaRPr lang="en-GB"/>
          </a:p>
        </p:txBody>
      </p:sp>
    </p:spTree>
    <p:extLst>
      <p:ext uri="{BB962C8B-B14F-4D97-AF65-F5344CB8AC3E}">
        <p14:creationId xmlns:p14="http://schemas.microsoft.com/office/powerpoint/2010/main" val="1464550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47</a:t>
            </a:fld>
            <a:endParaRPr lang="en-GB"/>
          </a:p>
        </p:txBody>
      </p:sp>
    </p:spTree>
    <p:extLst>
      <p:ext uri="{BB962C8B-B14F-4D97-AF65-F5344CB8AC3E}">
        <p14:creationId xmlns:p14="http://schemas.microsoft.com/office/powerpoint/2010/main" val="118286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48</a:t>
            </a:fld>
            <a:endParaRPr lang="en-GB"/>
          </a:p>
        </p:txBody>
      </p:sp>
    </p:spTree>
    <p:extLst>
      <p:ext uri="{BB962C8B-B14F-4D97-AF65-F5344CB8AC3E}">
        <p14:creationId xmlns:p14="http://schemas.microsoft.com/office/powerpoint/2010/main" val="44730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4CC2F7-CEBA-4292-8D5B-B5693DC7851A}" type="slidenum">
              <a:rPr lang="en-GB" smtClean="0"/>
              <a:t>49</a:t>
            </a:fld>
            <a:endParaRPr lang="en-GB"/>
          </a:p>
        </p:txBody>
      </p:sp>
    </p:spTree>
    <p:extLst>
      <p:ext uri="{BB962C8B-B14F-4D97-AF65-F5344CB8AC3E}">
        <p14:creationId xmlns:p14="http://schemas.microsoft.com/office/powerpoint/2010/main" val="3084389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hasCustomPrompt="1"/>
          </p:nvPr>
        </p:nvSpPr>
        <p:spPr>
          <a:xfrm>
            <a:off x="370800" y="1598400"/>
            <a:ext cx="5259600" cy="1101600"/>
          </a:xfrm>
        </p:spPr>
        <p:txBody>
          <a:bodyPr anchor="b"/>
          <a:lstStyle>
            <a:lvl1pPr algn="l">
              <a:defRPr sz="2700" cap="all" baseline="0"/>
            </a:lvl1pPr>
          </a:lstStyle>
          <a:p>
            <a:r>
              <a:rPr lang="en-GB" dirty="0"/>
              <a:t>CLICK TO EDIT MASTER TITLE SLIDE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257274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GB"/>
              <a:t>Click icon to add picture</a:t>
            </a:r>
            <a:endParaRPr lang="en-US" dirty="0"/>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21/01/2023</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dirty="0"/>
              <a:t>Click to add</a:t>
            </a:r>
            <a:br>
              <a:rPr lang="en-US" dirty="0"/>
            </a:br>
            <a:r>
              <a:rPr lang="en-US" dirty="0"/>
              <a:t>image caption</a:t>
            </a:r>
            <a:endParaRPr lang="en-GB" dirty="0"/>
          </a:p>
        </p:txBody>
      </p:sp>
    </p:spTree>
    <p:extLst>
      <p:ext uri="{BB962C8B-B14F-4D97-AF65-F5344CB8AC3E}">
        <p14:creationId xmlns:p14="http://schemas.microsoft.com/office/powerpoint/2010/main" val="185399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21/01/2023</a:t>
            </a:fld>
            <a:endParaRPr lang="en-GB" dirty="0"/>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dirty="0"/>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4348122"/>
            <a:ext cx="3143250" cy="690297"/>
          </a:xfrm>
        </p:spPr>
        <p:txBody>
          <a:bodyPr anchor="b"/>
          <a:lstStyle>
            <a:lvl1pPr>
              <a:defRPr sz="2400" b="0" i="0" baseline="0">
                <a:latin typeface="Arial" panose="020B0604020202020204" pitchFamily="34" charset="0"/>
              </a:defRPr>
            </a:lvl1pPr>
          </a:lstStyle>
          <a:p>
            <a:r>
              <a:rPr lang="en-US" dirty="0"/>
              <a:t>Click to add</a:t>
            </a:r>
            <a:br>
              <a:rPr lang="en-US" dirty="0"/>
            </a:br>
            <a:r>
              <a:rPr lang="en-US" dirty="0"/>
              <a:t>image caption</a:t>
            </a:r>
            <a:endParaRPr lang="en-GB" dirty="0"/>
          </a:p>
        </p:txBody>
      </p:sp>
    </p:spTree>
    <p:extLst>
      <p:ext uri="{BB962C8B-B14F-4D97-AF65-F5344CB8AC3E}">
        <p14:creationId xmlns:p14="http://schemas.microsoft.com/office/powerpoint/2010/main" val="57664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21/01/2023</a:t>
            </a:fld>
            <a:endParaRPr lang="en-GB" dirty="0"/>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275239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21/01/2023</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557658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White and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endParaRPr lang="en-GB" dirty="0"/>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A1277E6E-6749-489A-9A65-DFF1D7BE377F}"/>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90494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912F0D55-9CD8-4149-AC74-111428CB375C}"/>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54925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Text Placeholder 8">
            <a:extLst>
              <a:ext uri="{FF2B5EF4-FFF2-40B4-BE49-F238E27FC236}">
                <a16:creationId xmlns:a16="http://schemas.microsoft.com/office/drawing/2014/main" id="{B31D6D51-0B2F-EE4F-A57F-A63BF66DADA2}"/>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669901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endParaRPr lang="en-US" dirty="0"/>
          </a:p>
        </p:txBody>
      </p:sp>
      <p:sp>
        <p:nvSpPr>
          <p:cNvPr id="10" name="Text Placeholder 8">
            <a:extLst>
              <a:ext uri="{FF2B5EF4-FFF2-40B4-BE49-F238E27FC236}">
                <a16:creationId xmlns:a16="http://schemas.microsoft.com/office/drawing/2014/main" id="{616DADB9-326D-1548-B650-735E35C21D8B}"/>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38828901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3E2C485A-CFD1-4426-A587-FCC12D6AD237}" type="datetime1">
              <a:rPr lang="en-GB" smtClean="0"/>
              <a:pPr/>
              <a:t>21/01/2023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a:p>
        </p:txBody>
      </p:sp>
      <p:sp>
        <p:nvSpPr>
          <p:cNvPr id="9" name="Text Placeholder 8">
            <a:extLst>
              <a:ext uri="{FF2B5EF4-FFF2-40B4-BE49-F238E27FC236}">
                <a16:creationId xmlns:a16="http://schemas.microsoft.com/office/drawing/2014/main" id="{32F72749-A371-1D44-B1FE-5603940BB6B8}"/>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8612299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D904E3C7-3434-41F6-8009-C52959A159FA}" type="datetime1">
              <a:rPr lang="en-GB" smtClean="0"/>
              <a:pPr/>
              <a:t>21/01/2023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2E05A56F-2D56-478C-8B76-D1EA61ECFB6D}"/>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chemeClr val="bg1"/>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36228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273844"/>
            <a:ext cx="8402400" cy="994172"/>
          </a:xfrm>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369219"/>
            <a:ext cx="840240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D6B97AD8-1FCE-4D4C-86B9-3F1377F62059}"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4361092"/>
            <a:ext cx="2057400" cy="273844"/>
          </a:xfrm>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867893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endParaRPr lang="en-US" dirty="0"/>
          </a:p>
        </p:txBody>
      </p:sp>
      <p:sp>
        <p:nvSpPr>
          <p:cNvPr id="10" name="Text Placeholder 8">
            <a:extLst>
              <a:ext uri="{FF2B5EF4-FFF2-40B4-BE49-F238E27FC236}">
                <a16:creationId xmlns:a16="http://schemas.microsoft.com/office/drawing/2014/main" id="{B60B14CD-4A00-594A-AAD9-53EA942B524C}"/>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726975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0" name="Text Placeholder 8">
            <a:extLst>
              <a:ext uri="{FF2B5EF4-FFF2-40B4-BE49-F238E27FC236}">
                <a16:creationId xmlns:a16="http://schemas.microsoft.com/office/drawing/2014/main" id="{5D3A08AC-C1EC-5445-AB28-5F047F0DB56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1607494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US"/>
              <a:t>Click icon to add picture</a:t>
            </a:r>
            <a:endParaRPr lang="en-GB" dirty="0"/>
          </a:p>
        </p:txBody>
      </p:sp>
      <p:sp>
        <p:nvSpPr>
          <p:cNvPr id="11" name="Text Placeholder 8">
            <a:extLst>
              <a:ext uri="{FF2B5EF4-FFF2-40B4-BE49-F238E27FC236}">
                <a16:creationId xmlns:a16="http://schemas.microsoft.com/office/drawing/2014/main" id="{F9CD2AA8-A7AF-544F-97FA-69AF01153087}"/>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9663677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335674"/>
            <a:ext cx="8402400" cy="3553088"/>
          </a:xfrm>
          <a:prstGeom prst="rect">
            <a:avLst/>
          </a:prstGeom>
        </p:spPr>
        <p:txBody>
          <a:bodyPr/>
          <a:lstStyle>
            <a:lvl1pP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fld id="{3FAA1A33-3FCE-4155-9EE2-6FE5EF3C5DC7}" type="datetime1">
              <a:rPr lang="en-GB" smtClean="0"/>
              <a:t>21/01/2023</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Rectangle 10">
            <a:extLst>
              <a:ext uri="{FF2B5EF4-FFF2-40B4-BE49-F238E27FC236}">
                <a16:creationId xmlns:a16="http://schemas.microsoft.com/office/drawing/2014/main" id="{F658813F-CBC4-43D6-900B-5F80FF478B19}"/>
              </a:ext>
            </a:extLst>
          </p:cNvPr>
          <p:cNvSpPr/>
          <p:nvPr userDrawn="1"/>
        </p:nvSpPr>
        <p:spPr>
          <a:xfrm>
            <a:off x="0" y="0"/>
            <a:ext cx="9144000" cy="4224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9A113D54-2F93-4A2E-8BB5-789218AEBACE}"/>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dirty="0"/>
              <a:t>Click to add</a:t>
            </a:r>
            <a:br>
              <a:rPr lang="en-US" dirty="0"/>
            </a:br>
            <a:r>
              <a:rPr lang="en-US" dirty="0"/>
              <a:t>image caption</a:t>
            </a:r>
            <a:endParaRPr lang="en-GB" dirty="0"/>
          </a:p>
        </p:txBody>
      </p:sp>
      <p:sp>
        <p:nvSpPr>
          <p:cNvPr id="9" name="Text Placeholder 8">
            <a:extLst>
              <a:ext uri="{FF2B5EF4-FFF2-40B4-BE49-F238E27FC236}">
                <a16:creationId xmlns:a16="http://schemas.microsoft.com/office/drawing/2014/main" id="{1F8FFA18-F149-0A48-9FB8-6C2B11B51F02}"/>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697295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fld id="{5EE9515F-EF3A-4544-A4C7-DB909F882D02}" type="datetime1">
              <a:rPr lang="en-GB" smtClean="0"/>
              <a:t>21/01/2023</a:t>
            </a:fld>
            <a:endParaRPr lang="en-GB" dirty="0"/>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4267200"/>
          </a:xfrm>
          <a:prstGeom prst="rect">
            <a:avLst/>
          </a:prstGeom>
        </p:spPr>
        <p:txBody>
          <a:bodyPr/>
          <a:lstStyle>
            <a:lvl1pPr>
              <a:defRPr/>
            </a:lvl1pPr>
          </a:lstStyle>
          <a:p>
            <a:r>
              <a:rPr lang="en-US" dirty="0"/>
              <a:t>Click icon to add full bleed picture</a:t>
            </a:r>
          </a:p>
        </p:txBody>
      </p:sp>
      <p:sp>
        <p:nvSpPr>
          <p:cNvPr id="9" name="Title 1">
            <a:extLst>
              <a:ext uri="{FF2B5EF4-FFF2-40B4-BE49-F238E27FC236}">
                <a16:creationId xmlns:a16="http://schemas.microsoft.com/office/drawing/2014/main" id="{669A0CDB-B305-4654-820B-083E7FB4BF93}"/>
              </a:ext>
            </a:extLst>
          </p:cNvPr>
          <p:cNvSpPr>
            <a:spLocks noGrp="1"/>
          </p:cNvSpPr>
          <p:nvPr>
            <p:ph type="title" hasCustomPrompt="1"/>
          </p:nvPr>
        </p:nvSpPr>
        <p:spPr>
          <a:xfrm>
            <a:off x="5628824" y="4348122"/>
            <a:ext cx="3143250" cy="690297"/>
          </a:xfrm>
        </p:spPr>
        <p:txBody>
          <a:bodyPr anchor="b"/>
          <a:lstStyle>
            <a:lvl1pPr>
              <a:defRPr sz="2400" b="0" i="0" cap="none" baseline="0">
                <a:latin typeface="Arial" panose="020B0604020202020204" pitchFamily="34" charset="0"/>
              </a:defRPr>
            </a:lvl1pPr>
          </a:lstStyle>
          <a:p>
            <a:r>
              <a:rPr lang="en-US" dirty="0"/>
              <a:t>Click to add</a:t>
            </a:r>
            <a:br>
              <a:rPr lang="en-US" dirty="0"/>
            </a:br>
            <a:r>
              <a:rPr lang="en-US" dirty="0"/>
              <a:t>image caption</a:t>
            </a:r>
            <a:endParaRPr lang="en-GB" dirty="0"/>
          </a:p>
        </p:txBody>
      </p:sp>
      <p:sp>
        <p:nvSpPr>
          <p:cNvPr id="10" name="Text Placeholder 8">
            <a:extLst>
              <a:ext uri="{FF2B5EF4-FFF2-40B4-BE49-F238E27FC236}">
                <a16:creationId xmlns:a16="http://schemas.microsoft.com/office/drawing/2014/main" id="{9FC92C9B-A566-5746-8B37-73483CA90870}"/>
              </a:ext>
            </a:extLst>
          </p:cNvPr>
          <p:cNvSpPr>
            <a:spLocks noGrp="1"/>
          </p:cNvSpPr>
          <p:nvPr>
            <p:ph type="body" sz="quarter" idx="14"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55462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lvl1pPr>
              <a:defRPr cap="none" baseline="0"/>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fld id="{FB922975-2842-4F46-9E3A-BD83A4AB70A7}" type="datetime1">
              <a:rPr lang="en-GB" smtClean="0"/>
              <a:t>21/01/2023</a:t>
            </a:fld>
            <a:endParaRPr lang="en-GB" dirty="0"/>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fld id="{67DE1CF8-1877-4310-8670-A269E8016CAC}" type="slidenum">
              <a:rPr lang="en-GB" smtClean="0"/>
              <a:pPr/>
              <a:t>‹#›</a:t>
            </a:fld>
            <a:endParaRPr lang="en-GB" dirty="0"/>
          </a:p>
        </p:txBody>
      </p:sp>
      <p:sp>
        <p:nvSpPr>
          <p:cNvPr id="8" name="Text Placeholder 8">
            <a:extLst>
              <a:ext uri="{FF2B5EF4-FFF2-40B4-BE49-F238E27FC236}">
                <a16:creationId xmlns:a16="http://schemas.microsoft.com/office/drawing/2014/main" id="{1E47F59D-6A22-FA41-8C19-6774E8F92CD1}"/>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2457578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fld id="{160FE109-D549-48E1-9AC0-88A28FCC05A2}" type="datetime1">
              <a:rPr lang="en-GB" smtClean="0"/>
              <a:t>21/01/2023</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Text Placeholder 8">
            <a:extLst>
              <a:ext uri="{FF2B5EF4-FFF2-40B4-BE49-F238E27FC236}">
                <a16:creationId xmlns:a16="http://schemas.microsoft.com/office/drawing/2014/main" id="{B63C5EA1-55AB-5E40-9DEF-74679B0447ED}"/>
              </a:ext>
            </a:extLst>
          </p:cNvPr>
          <p:cNvSpPr>
            <a:spLocks noGrp="1"/>
          </p:cNvSpPr>
          <p:nvPr>
            <p:ph type="body" sz="quarter" idx="13" hasCustomPrompt="1"/>
          </p:nvPr>
        </p:nvSpPr>
        <p:spPr>
          <a:xfrm>
            <a:off x="385200" y="4579200"/>
            <a:ext cx="3484800" cy="453600"/>
          </a:xfrm>
        </p:spPr>
        <p:txBody>
          <a:bodyPr>
            <a:noAutofit/>
          </a:bodyPr>
          <a:lstStyle>
            <a:lvl1pPr marL="0" indent="0">
              <a:lnSpc>
                <a:spcPct val="100000"/>
              </a:lnSpc>
              <a:buNone/>
              <a:defRPr sz="1900" b="0" i="0" baseline="0">
                <a:solidFill>
                  <a:srgbClr val="A91F2E"/>
                </a:solidFill>
                <a:latin typeface="Arial" panose="020B0604020202020204" pitchFamily="34" charset="0"/>
              </a:defRPr>
            </a:lvl1pPr>
          </a:lstStyle>
          <a:p>
            <a:pPr lvl="0"/>
            <a:r>
              <a:rPr lang="en-US" dirty="0"/>
              <a:t>bristol.ac.uk/&lt;add </a:t>
            </a:r>
            <a:r>
              <a:rPr lang="en-US" dirty="0" err="1"/>
              <a:t>url</a:t>
            </a:r>
            <a:r>
              <a:rPr lang="en-US" dirty="0"/>
              <a:t>&gt;</a:t>
            </a:r>
            <a:endParaRPr lang="en-GB" dirty="0"/>
          </a:p>
        </p:txBody>
      </p:sp>
    </p:spTree>
    <p:extLst>
      <p:ext uri="{BB962C8B-B14F-4D97-AF65-F5344CB8AC3E}">
        <p14:creationId xmlns:p14="http://schemas.microsoft.com/office/powerpoint/2010/main" val="643161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White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99D62B8-D7ED-4B07-9A04-1E3FEAB2A48C}"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16526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White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fld id="{D1666282-696E-4BC8-B8B0-F336AA0FA017}" type="datetime1">
              <a:rPr lang="en-GB" smtClean="0"/>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a:t>Click icon to add picture</a:t>
            </a:r>
            <a:endParaRPr lang="en-US" dirty="0"/>
          </a:p>
        </p:txBody>
      </p:sp>
    </p:spTree>
    <p:extLst>
      <p:ext uri="{BB962C8B-B14F-4D97-AF65-F5344CB8AC3E}">
        <p14:creationId xmlns:p14="http://schemas.microsoft.com/office/powerpoint/2010/main" val="265958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ur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userDrawn="1"/>
        </p:nvSpPr>
        <p:spPr>
          <a:xfrm>
            <a:off x="5708650" y="-3175"/>
            <a:ext cx="3435350" cy="5146675"/>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3E2C485A-CFD1-4426-A587-FCC12D6AD237}" type="datetime1">
              <a:rPr lang="en-GB" smtClean="0"/>
              <a:pPr/>
              <a:t>21/01/2023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74216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ur (Insert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1598400"/>
            <a:ext cx="5259600" cy="1101600"/>
          </a:xfrm>
        </p:spPr>
        <p:txBody>
          <a:bodyPr anchor="b"/>
          <a:lstStyle>
            <a:lvl1pPr algn="l">
              <a:defRPr sz="2700" cap="all" baseline="0">
                <a:solidFill>
                  <a:schemeClr val="bg1"/>
                </a:solidFill>
              </a:defRPr>
            </a:lvl1pPr>
          </a:lstStyle>
          <a:p>
            <a:r>
              <a:rPr lang="en-GB" dirty="0"/>
              <a:t>Click to edit Master title style</a:t>
            </a:r>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2701528"/>
            <a:ext cx="5259600" cy="1314000"/>
          </a:xfrm>
        </p:spPr>
        <p:txBody>
          <a:bodyPr>
            <a:normAutofit/>
          </a:bodyPr>
          <a:lstStyle>
            <a:lvl1pPr marL="0" indent="0" algn="l">
              <a:buNone/>
              <a:defRPr sz="20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fld id="{D904E3C7-3434-41F6-8009-C52959A159FA}" type="datetime1">
              <a:rPr lang="en-GB" smtClean="0"/>
              <a:pPr/>
              <a:t>21/01/2023</a:t>
            </a:fld>
            <a:endParaRPr lang="en-GB" dirty="0"/>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fld id="{67DE1CF8-1877-4310-8670-A269E8016CAC}" type="slidenum">
              <a:rPr lang="en-GB" smtClean="0"/>
              <a:pPr/>
              <a:t>‹#›</a:t>
            </a:fld>
            <a:endParaRPr lang="en-GB" dirty="0"/>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0"/>
            <a:ext cx="3461646" cy="5143858"/>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GB"/>
              <a:t>Click icon to add picture</a:t>
            </a:r>
            <a:endParaRPr lang="en-US" dirty="0"/>
          </a:p>
        </p:txBody>
      </p:sp>
    </p:spTree>
    <p:extLst>
      <p:ext uri="{BB962C8B-B14F-4D97-AF65-F5344CB8AC3E}">
        <p14:creationId xmlns:p14="http://schemas.microsoft.com/office/powerpoint/2010/main" val="57906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680400"/>
            <a:ext cx="5259600" cy="1101600"/>
          </a:xfrm>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200"/>
            <a:ext cx="5259600" cy="250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fld id="{F0F96329-32E5-45D1-A44F-3528B41BEAB5}" type="datetime1">
              <a:rPr lang="en-GB" smtClean="0"/>
              <a:t>21/01/2023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51435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GB"/>
              <a:t>Click icon to add picture</a:t>
            </a:r>
            <a:endParaRPr lang="en-US" dirty="0"/>
          </a:p>
        </p:txBody>
      </p:sp>
    </p:spTree>
    <p:extLst>
      <p:ext uri="{BB962C8B-B14F-4D97-AF65-F5344CB8AC3E}">
        <p14:creationId xmlns:p14="http://schemas.microsoft.com/office/powerpoint/2010/main" val="7073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12952901-F037-4335-90F2-449535D19421}"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Tree>
    <p:extLst>
      <p:ext uri="{BB962C8B-B14F-4D97-AF65-F5344CB8AC3E}">
        <p14:creationId xmlns:p14="http://schemas.microsoft.com/office/powerpoint/2010/main" val="365426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lvl1pPr>
              <a:defRPr sz="2700" cap="none" baseline="0"/>
            </a:lvl1pPr>
          </a:lstStyle>
          <a:p>
            <a:r>
              <a:rPr lang="en-GB" dirty="0"/>
              <a:t>Click to edit Master title style</a:t>
            </a:r>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369219"/>
            <a:ext cx="4144050" cy="28884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fld id="{AD08A0A7-EE55-43F8-B9FF-48474BF01C62}" type="datetime1">
              <a:rPr lang="en-GB" smtClean="0"/>
              <a:t>21/01/2023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fld id="{67DE1CF8-1877-4310-8670-A269E8016CAC}" type="slidenum">
              <a:rPr lang="en-GB" smtClean="0"/>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369219"/>
            <a:ext cx="4143600" cy="2888456"/>
          </a:xfrm>
        </p:spPr>
        <p:txBody>
          <a:bodyPr/>
          <a:lstStyle>
            <a:lvl1pPr>
              <a:defRPr/>
            </a:lvl1pPr>
          </a:lstStyle>
          <a:p>
            <a:r>
              <a:rPr lang="en-GB"/>
              <a:t>Click icon to add picture</a:t>
            </a:r>
            <a:endParaRPr lang="en-GB" dirty="0"/>
          </a:p>
        </p:txBody>
      </p:sp>
    </p:spTree>
    <p:extLst>
      <p:ext uri="{BB962C8B-B14F-4D97-AF65-F5344CB8AC3E}">
        <p14:creationId xmlns:p14="http://schemas.microsoft.com/office/powerpoint/2010/main" val="111954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GB" dirty="0"/>
              <a:t>CLICK TO EDIT MASTER TITLE </a:t>
            </a:r>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21/01/2023</a:t>
            </a:fld>
            <a:endParaRPr lang="en-GB" dirty="0"/>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3099803651"/>
      </p:ext>
    </p:extLst>
  </p:cSld>
  <p:clrMap bg1="lt1" tx1="dk1" bg2="lt2" tx2="dk2" accent1="accent1" accent2="accent2" accent3="accent3" accent4="accent4" accent5="accent5" accent6="accent6" hlink="hlink" folHlink="folHlink"/>
  <p:sldLayoutIdLst>
    <p:sldLayoutId id="2147483694" r:id="rId1"/>
    <p:sldLayoutId id="2147483674" r:id="rId2"/>
    <p:sldLayoutId id="2147483670" r:id="rId3"/>
    <p:sldLayoutId id="2147483669" r:id="rId4"/>
    <p:sldLayoutId id="2147483672" r:id="rId5"/>
    <p:sldLayoutId id="2147483671" r:id="rId6"/>
    <p:sldLayoutId id="2147483673"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l" defTabSz="685800" rtl="0" eaLnBrk="1" latinLnBrk="0" hangingPunct="1">
        <a:lnSpc>
          <a:spcPct val="90000"/>
        </a:lnSpc>
        <a:spcBef>
          <a:spcPct val="0"/>
        </a:spcBef>
        <a:buNone/>
        <a:defRPr sz="2700" b="1" i="0" kern="1200"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273844"/>
            <a:ext cx="8402400" cy="994172"/>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369219"/>
            <a:ext cx="8402400" cy="28949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4361092"/>
            <a:ext cx="2057400" cy="273844"/>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21/01/2023</a:t>
            </a:fld>
            <a:endParaRPr lang="en-GB" dirty="0"/>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4361092"/>
            <a:ext cx="2057400" cy="273844"/>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4771676"/>
            <a:ext cx="540000" cy="273844"/>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dirty="0"/>
          </a:p>
        </p:txBody>
      </p:sp>
    </p:spTree>
    <p:extLst>
      <p:ext uri="{BB962C8B-B14F-4D97-AF65-F5344CB8AC3E}">
        <p14:creationId xmlns:p14="http://schemas.microsoft.com/office/powerpoint/2010/main" val="3449210524"/>
      </p:ext>
    </p:extLst>
  </p:cSld>
  <p:clrMap bg1="lt1" tx1="dk1" bg2="lt2" tx2="dk2" accent1="accent1" accent2="accent2" accent3="accent3" accent4="accent4" accent5="accent5" accent6="accent6" hlink="hlink" folHlink="folHlink"/>
  <p:sldLayoutIdLst>
    <p:sldLayoutId id="2147483710" r:id="rId1"/>
    <p:sldLayoutId id="2147483716" r:id="rId2"/>
    <p:sldLayoutId id="2147483711" r:id="rId3"/>
    <p:sldLayoutId id="2147483712" r:id="rId4"/>
    <p:sldLayoutId id="2147483713" r:id="rId5"/>
    <p:sldLayoutId id="2147483714" r:id="rId6"/>
    <p:sldLayoutId id="2147483715" r:id="rId7"/>
    <p:sldLayoutId id="2147483717" r:id="rId8"/>
    <p:sldLayoutId id="2147483718" r:id="rId9"/>
    <p:sldLayoutId id="2147483719" r:id="rId10"/>
    <p:sldLayoutId id="2147483720" r:id="rId11"/>
    <p:sldLayoutId id="2147483721" r:id="rId12"/>
    <p:sldLayoutId id="2147483722" r:id="rId13"/>
  </p:sldLayoutIdLst>
  <p:hf sldNum="0" hdr="0" ftr="0" dt="0"/>
  <p:txStyles>
    <p:titleStyle>
      <a:lvl1pPr algn="l" defTabSz="685800" rtl="0" eaLnBrk="1" latinLnBrk="0" hangingPunct="1">
        <a:lnSpc>
          <a:spcPct val="90000"/>
        </a:lnSpc>
        <a:spcBef>
          <a:spcPct val="0"/>
        </a:spcBef>
        <a:buNone/>
        <a:defRPr sz="2700" b="1" i="0" kern="1200" cap="all" baseline="0">
          <a:solidFill>
            <a:schemeClr val="tx1"/>
          </a:solidFill>
          <a:latin typeface="Arial Black"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jpe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E278-8845-3B4C-90B8-21A5FC794C58}"/>
              </a:ext>
            </a:extLst>
          </p:cNvPr>
          <p:cNvSpPr>
            <a:spLocks noGrp="1"/>
          </p:cNvSpPr>
          <p:nvPr>
            <p:ph type="ctrTitle"/>
          </p:nvPr>
        </p:nvSpPr>
        <p:spPr/>
        <p:txBody>
          <a:bodyPr/>
          <a:lstStyle/>
          <a:p>
            <a:r>
              <a:rPr lang="en-US" dirty="0">
                <a:latin typeface="Rockwell" panose="02060603020205020403" pitchFamily="18" charset="0"/>
              </a:rPr>
              <a:t>COMS30043 </a:t>
            </a:r>
            <a:br>
              <a:rPr lang="en-US" dirty="0">
                <a:latin typeface="Rockwell" panose="02060603020205020403" pitchFamily="18" charset="0"/>
              </a:rPr>
            </a:br>
            <a:r>
              <a:rPr lang="en-US" sz="2000" dirty="0">
                <a:latin typeface="Rockwell" panose="02060603020205020403" pitchFamily="18" charset="0"/>
              </a:rPr>
              <a:t>Games Project</a:t>
            </a:r>
            <a:endParaRPr lang="en-US" dirty="0">
              <a:latin typeface="Rockwell" panose="02060603020205020403" pitchFamily="18" charset="0"/>
            </a:endParaRPr>
          </a:p>
        </p:txBody>
      </p:sp>
      <p:sp>
        <p:nvSpPr>
          <p:cNvPr id="3" name="Subtitle 2">
            <a:extLst>
              <a:ext uri="{FF2B5EF4-FFF2-40B4-BE49-F238E27FC236}">
                <a16:creationId xmlns:a16="http://schemas.microsoft.com/office/drawing/2014/main" id="{6DC789E3-A5E1-C740-883E-2A3C2FE5E750}"/>
              </a:ext>
            </a:extLst>
          </p:cNvPr>
          <p:cNvSpPr>
            <a:spLocks noGrp="1"/>
          </p:cNvSpPr>
          <p:nvPr>
            <p:ph type="subTitle" idx="1"/>
          </p:nvPr>
        </p:nvSpPr>
        <p:spPr/>
        <p:txBody>
          <a:bodyPr>
            <a:normAutofit/>
          </a:bodyPr>
          <a:lstStyle/>
          <a:p>
            <a:r>
              <a:rPr lang="en-US" dirty="0">
                <a:latin typeface="Rockwell" panose="02060603020205020403" pitchFamily="18" charset="0"/>
              </a:rPr>
              <a:t>Technical Introduction and Tutorial</a:t>
            </a:r>
          </a:p>
          <a:p>
            <a:endParaRPr lang="en-US" dirty="0">
              <a:latin typeface="Rockwell" panose="02060603020205020403" pitchFamily="18" charset="0"/>
            </a:endParaRPr>
          </a:p>
          <a:p>
            <a:r>
              <a:rPr lang="en-US" sz="1600" dirty="0">
                <a:latin typeface="Rockwell" panose="02060603020205020403" pitchFamily="18" charset="0"/>
              </a:rPr>
              <a:t>Jordan Taylor</a:t>
            </a:r>
          </a:p>
        </p:txBody>
      </p:sp>
    </p:spTree>
    <p:extLst>
      <p:ext uri="{BB962C8B-B14F-4D97-AF65-F5344CB8AC3E}">
        <p14:creationId xmlns:p14="http://schemas.microsoft.com/office/powerpoint/2010/main" val="2009784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Networking</a:t>
            </a:r>
            <a:r>
              <a:rPr lang="en-GB" dirty="0"/>
              <a:t> within the Unity Engine.</a:t>
            </a:r>
          </a:p>
          <a:p>
            <a:pPr lvl="1"/>
            <a:r>
              <a:rPr lang="en-GB" dirty="0"/>
              <a:t>Network architectures</a:t>
            </a:r>
          </a:p>
          <a:p>
            <a:pPr lvl="1"/>
            <a:r>
              <a:rPr lang="en-GB" dirty="0"/>
              <a:t>PUN (Photon Unity Networking)</a:t>
            </a:r>
          </a:p>
          <a:p>
            <a:pPr lvl="1"/>
            <a:r>
              <a:rPr lang="en-GB" dirty="0"/>
              <a:t>Serialisation</a:t>
            </a:r>
          </a:p>
          <a:p>
            <a:pPr lvl="1"/>
            <a:r>
              <a:rPr lang="en-GB" dirty="0"/>
              <a:t>RPCs (Remote Procedure Calls)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Tree>
    <p:extLst>
      <p:ext uri="{BB962C8B-B14F-4D97-AF65-F5344CB8AC3E}">
        <p14:creationId xmlns:p14="http://schemas.microsoft.com/office/powerpoint/2010/main" val="2616004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VR and Peripherals</a:t>
            </a:r>
            <a:r>
              <a:rPr lang="en-GB" dirty="0"/>
              <a:t> within the Unity Engine.</a:t>
            </a:r>
          </a:p>
          <a:p>
            <a:pPr lvl="1"/>
            <a:r>
              <a:rPr lang="en-GB" dirty="0"/>
              <a:t>HTC </a:t>
            </a:r>
            <a:r>
              <a:rPr lang="en-GB" dirty="0" err="1"/>
              <a:t>Vive</a:t>
            </a:r>
            <a:endParaRPr lang="en-GB" dirty="0"/>
          </a:p>
          <a:p>
            <a:pPr lvl="1"/>
            <a:r>
              <a:rPr lang="en-GB" dirty="0"/>
              <a:t>Control</a:t>
            </a:r>
          </a:p>
          <a:p>
            <a:pPr lvl="1"/>
            <a:r>
              <a:rPr lang="en-GB" dirty="0" err="1"/>
              <a:t>Occulus</a:t>
            </a:r>
            <a:endParaRPr lang="en-GB" dirty="0"/>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Tree>
    <p:extLst>
      <p:ext uri="{BB962C8B-B14F-4D97-AF65-F5344CB8AC3E}">
        <p14:creationId xmlns:p14="http://schemas.microsoft.com/office/powerpoint/2010/main" val="156566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Workflow Suggestions</a:t>
            </a:r>
            <a:r>
              <a:rPr lang="en-GB" dirty="0"/>
              <a:t> within the Unity Engine.</a:t>
            </a:r>
          </a:p>
          <a:p>
            <a:pPr lvl="1"/>
            <a:r>
              <a:rPr lang="en-GB" dirty="0"/>
              <a:t>Import workflow</a:t>
            </a:r>
          </a:p>
          <a:p>
            <a:pPr lvl="1"/>
            <a:r>
              <a:rPr lang="en-GB" dirty="0"/>
              <a:t>Git Usage</a:t>
            </a:r>
          </a:p>
          <a:p>
            <a:pPr lvl="1"/>
            <a:r>
              <a:rPr lang="en-GB" dirty="0" err="1"/>
              <a:t>Gitkracken</a:t>
            </a:r>
            <a:endParaRPr lang="en-GB" dirty="0"/>
          </a:p>
          <a:p>
            <a:pPr lvl="1"/>
            <a:r>
              <a:rPr lang="en-GB" dirty="0"/>
              <a:t>Kanban Boards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Tree>
    <p:extLst>
      <p:ext uri="{BB962C8B-B14F-4D97-AF65-F5344CB8AC3E}">
        <p14:creationId xmlns:p14="http://schemas.microsoft.com/office/powerpoint/2010/main" val="1183944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Package and Technology Suggestions </a:t>
            </a:r>
            <a:r>
              <a:rPr lang="en-GB" dirty="0"/>
              <a:t>within the Unity Engine.</a:t>
            </a:r>
          </a:p>
          <a:p>
            <a:pPr lvl="1"/>
            <a:r>
              <a:rPr lang="en-GB" dirty="0" err="1"/>
              <a:t>Cinemachine</a:t>
            </a:r>
            <a:endParaRPr lang="en-GB" dirty="0"/>
          </a:p>
          <a:p>
            <a:pPr lvl="1"/>
            <a:r>
              <a:rPr lang="en-GB" dirty="0" err="1"/>
              <a:t>Mechanim</a:t>
            </a:r>
            <a:endParaRPr lang="en-GB" dirty="0"/>
          </a:p>
          <a:p>
            <a:pPr lvl="1"/>
            <a:r>
              <a:rPr lang="en-GB" dirty="0"/>
              <a:t>New Input System Package</a:t>
            </a:r>
          </a:p>
          <a:p>
            <a:pPr lvl="1"/>
            <a:r>
              <a:rPr lang="en-GB" dirty="0"/>
              <a:t>Universal Render Pipeline</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530340" y="540097"/>
            <a:ext cx="1927860" cy="461665"/>
          </a:xfrm>
          <a:prstGeom prst="rect">
            <a:avLst/>
          </a:prstGeom>
          <a:noFill/>
        </p:spPr>
        <p:txBody>
          <a:bodyPr wrap="square" rtlCol="0">
            <a:spAutoFit/>
          </a:bodyPr>
          <a:lstStyle/>
          <a:p>
            <a:pPr algn="ctr"/>
            <a:r>
              <a:rPr lang="en-GB" sz="2400" dirty="0">
                <a:solidFill>
                  <a:srgbClr val="C00000"/>
                </a:solidFill>
                <a:latin typeface="Rockwell" panose="02060603020205020403" pitchFamily="18" charset="0"/>
              </a:rPr>
              <a:t>Suggested</a:t>
            </a:r>
          </a:p>
        </p:txBody>
      </p:sp>
    </p:spTree>
    <p:extLst>
      <p:ext uri="{BB962C8B-B14F-4D97-AF65-F5344CB8AC3E}">
        <p14:creationId xmlns:p14="http://schemas.microsoft.com/office/powerpoint/2010/main" val="303003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Basics</a:t>
            </a:r>
            <a:r>
              <a:rPr lang="en-GB" dirty="0">
                <a:latin typeface="Rockwell" panose="02060603020205020403" pitchFamily="18" charset="0"/>
              </a:rPr>
              <a:t> of the Unity Engine</a:t>
            </a: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a:t>
            </a:r>
          </a:p>
        </p:txBody>
      </p:sp>
      <p:sp>
        <p:nvSpPr>
          <p:cNvPr id="5" name="TextBox 4">
            <a:extLst>
              <a:ext uri="{FF2B5EF4-FFF2-40B4-BE49-F238E27FC236}">
                <a16:creationId xmlns:a16="http://schemas.microsoft.com/office/drawing/2014/main" id="{D48D10BB-E397-CD4B-2A94-76AD53E4C15D}"/>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135194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84024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r>
              <a:rPr lang="en-GB" sz="1400" dirty="0"/>
              <a:t> </a:t>
            </a:r>
          </a:p>
          <a:p>
            <a:pPr marL="342900" lvl="1" indent="0">
              <a:buNone/>
            </a:pPr>
            <a:endParaRPr lang="en-GB" sz="1400" dirty="0"/>
          </a:p>
          <a:p>
            <a:pPr lvl="1"/>
            <a:endParaRPr lang="en-GB" sz="1400" dirty="0"/>
          </a:p>
          <a:p>
            <a:pPr marL="342900" lvl="1" indent="0">
              <a:buFont typeface="Arial" panose="020B0604020202020204" pitchFamily="34" charset="0"/>
              <a:buNone/>
            </a:pPr>
            <a:endParaRPr lang="en-GB" sz="1400" dirty="0"/>
          </a:p>
          <a:p>
            <a:pPr lvl="1"/>
            <a:endParaRPr lang="en-GB" sz="1400" dirty="0"/>
          </a:p>
          <a:p>
            <a:endParaRPr lang="en-GB" sz="1400" dirty="0"/>
          </a:p>
        </p:txBody>
      </p:sp>
      <p:pic>
        <p:nvPicPr>
          <p:cNvPr id="8" name="Picture 7">
            <a:extLst>
              <a:ext uri="{FF2B5EF4-FFF2-40B4-BE49-F238E27FC236}">
                <a16:creationId xmlns:a16="http://schemas.microsoft.com/office/drawing/2014/main" id="{BC5F29CD-7824-E4EF-8AA6-F1B023A8D3E2}"/>
              </a:ext>
            </a:extLst>
          </p:cNvPr>
          <p:cNvPicPr>
            <a:picLocks noChangeAspect="1"/>
          </p:cNvPicPr>
          <p:nvPr/>
        </p:nvPicPr>
        <p:blipFill>
          <a:blip r:embed="rId2"/>
          <a:stretch>
            <a:fillRect/>
          </a:stretch>
        </p:blipFill>
        <p:spPr>
          <a:xfrm>
            <a:off x="4676776" y="1137914"/>
            <a:ext cx="3781424" cy="3437658"/>
          </a:xfrm>
          <a:prstGeom prst="rect">
            <a:avLst/>
          </a:prstGeom>
        </p:spPr>
      </p:pic>
    </p:spTree>
    <p:extLst>
      <p:ext uri="{BB962C8B-B14F-4D97-AF65-F5344CB8AC3E}">
        <p14:creationId xmlns:p14="http://schemas.microsoft.com/office/powerpoint/2010/main" val="3634536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8" name="Picture 7">
            <a:extLst>
              <a:ext uri="{FF2B5EF4-FFF2-40B4-BE49-F238E27FC236}">
                <a16:creationId xmlns:a16="http://schemas.microsoft.com/office/drawing/2014/main" id="{BC5F29CD-7824-E4EF-8AA6-F1B023A8D3E2}"/>
              </a:ext>
            </a:extLst>
          </p:cNvPr>
          <p:cNvPicPr>
            <a:picLocks noChangeAspect="1"/>
          </p:cNvPicPr>
          <p:nvPr/>
        </p:nvPicPr>
        <p:blipFill>
          <a:blip r:embed="rId2"/>
          <a:stretch>
            <a:fillRect/>
          </a:stretch>
        </p:blipFill>
        <p:spPr>
          <a:xfrm>
            <a:off x="4676776" y="1137914"/>
            <a:ext cx="3781424" cy="3437658"/>
          </a:xfrm>
          <a:prstGeom prst="rect">
            <a:avLst/>
          </a:prstGeom>
        </p:spPr>
      </p:pic>
      <p:cxnSp>
        <p:nvCxnSpPr>
          <p:cNvPr id="7" name="Straight Arrow Connector 6">
            <a:extLst>
              <a:ext uri="{FF2B5EF4-FFF2-40B4-BE49-F238E27FC236}">
                <a16:creationId xmlns:a16="http://schemas.microsoft.com/office/drawing/2014/main" id="{92FEDBFB-BA08-45E3-38DF-65C43D5268CE}"/>
              </a:ext>
            </a:extLst>
          </p:cNvPr>
          <p:cNvCxnSpPr>
            <a:cxnSpLocks/>
          </p:cNvCxnSpPr>
          <p:nvPr/>
        </p:nvCxnSpPr>
        <p:spPr>
          <a:xfrm>
            <a:off x="3779520" y="4175760"/>
            <a:ext cx="10896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4E9EBA-4F5D-136E-76F0-39A7CC20E399}"/>
              </a:ext>
            </a:extLst>
          </p:cNvPr>
          <p:cNvSpPr/>
          <p:nvPr/>
        </p:nvSpPr>
        <p:spPr>
          <a:xfrm>
            <a:off x="4869180" y="3878580"/>
            <a:ext cx="1104900" cy="693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3636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12" name="Picture 11">
            <a:extLst>
              <a:ext uri="{FF2B5EF4-FFF2-40B4-BE49-F238E27FC236}">
                <a16:creationId xmlns:a16="http://schemas.microsoft.com/office/drawing/2014/main" id="{41104295-8963-3CB7-C340-3FD50C76E09B}"/>
              </a:ext>
            </a:extLst>
          </p:cNvPr>
          <p:cNvPicPr>
            <a:picLocks noChangeAspect="1"/>
          </p:cNvPicPr>
          <p:nvPr/>
        </p:nvPicPr>
        <p:blipFill>
          <a:blip r:embed="rId2"/>
          <a:stretch>
            <a:fillRect/>
          </a:stretch>
        </p:blipFill>
        <p:spPr>
          <a:xfrm>
            <a:off x="5545469" y="1076217"/>
            <a:ext cx="2695426" cy="1698338"/>
          </a:xfrm>
          <a:prstGeom prst="rect">
            <a:avLst/>
          </a:prstGeom>
        </p:spPr>
      </p:pic>
      <p:pic>
        <p:nvPicPr>
          <p:cNvPr id="14" name="Picture 13">
            <a:extLst>
              <a:ext uri="{FF2B5EF4-FFF2-40B4-BE49-F238E27FC236}">
                <a16:creationId xmlns:a16="http://schemas.microsoft.com/office/drawing/2014/main" id="{684B397E-B567-99F0-C2E3-43F7932D42F6}"/>
              </a:ext>
            </a:extLst>
          </p:cNvPr>
          <p:cNvPicPr>
            <a:picLocks noChangeAspect="1"/>
          </p:cNvPicPr>
          <p:nvPr/>
        </p:nvPicPr>
        <p:blipFill>
          <a:blip r:embed="rId3"/>
          <a:stretch>
            <a:fillRect/>
          </a:stretch>
        </p:blipFill>
        <p:spPr>
          <a:xfrm>
            <a:off x="5545469" y="2857244"/>
            <a:ext cx="2718286" cy="1706572"/>
          </a:xfrm>
          <a:prstGeom prst="rect">
            <a:avLst/>
          </a:prstGeom>
        </p:spPr>
      </p:pic>
      <p:cxnSp>
        <p:nvCxnSpPr>
          <p:cNvPr id="15" name="Straight Arrow Connector 14">
            <a:extLst>
              <a:ext uri="{FF2B5EF4-FFF2-40B4-BE49-F238E27FC236}">
                <a16:creationId xmlns:a16="http://schemas.microsoft.com/office/drawing/2014/main" id="{CD66BD3E-9033-6834-1010-683D4B655B5B}"/>
              </a:ext>
            </a:extLst>
          </p:cNvPr>
          <p:cNvCxnSpPr>
            <a:cxnSpLocks/>
          </p:cNvCxnSpPr>
          <p:nvPr/>
        </p:nvCxnSpPr>
        <p:spPr>
          <a:xfrm flipH="1">
            <a:off x="8147685" y="1485900"/>
            <a:ext cx="5512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7419B71-44AA-75F4-5083-5A952952D363}"/>
              </a:ext>
            </a:extLst>
          </p:cNvPr>
          <p:cNvSpPr/>
          <p:nvPr/>
        </p:nvSpPr>
        <p:spPr>
          <a:xfrm>
            <a:off x="7795260" y="1419812"/>
            <a:ext cx="342900" cy="11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CD0C0A98-4558-0D56-F634-A6254FBBC147}"/>
              </a:ext>
            </a:extLst>
          </p:cNvPr>
          <p:cNvCxnSpPr>
            <a:cxnSpLocks/>
          </p:cNvCxnSpPr>
          <p:nvPr/>
        </p:nvCxnSpPr>
        <p:spPr>
          <a:xfrm flipH="1">
            <a:off x="6918960" y="3709987"/>
            <a:ext cx="15392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DA1BC3-9C03-40CF-18DC-751B102D91AE}"/>
              </a:ext>
            </a:extLst>
          </p:cNvPr>
          <p:cNvSpPr/>
          <p:nvPr/>
        </p:nvSpPr>
        <p:spPr>
          <a:xfrm>
            <a:off x="6037896" y="3653424"/>
            <a:ext cx="610553" cy="114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80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685800" lvl="1" indent="-342900">
              <a:buFont typeface="+mj-lt"/>
              <a:buAutoNum type="arabicPeriod"/>
            </a:pPr>
            <a:r>
              <a:rPr lang="en-GB" sz="1400" dirty="0"/>
              <a:t>Select relevant modules to add to your Unity installation. Windows, Mac, Linux, and WebGL build support are recommended. </a:t>
            </a:r>
          </a:p>
          <a:p>
            <a:pPr marL="685800" lvl="1" indent="-342900">
              <a:buFont typeface="+mj-lt"/>
              <a:buAutoNum type="arabicPeriod"/>
            </a:pPr>
            <a:endParaRPr lang="en-GB" sz="1400" b="1" dirty="0"/>
          </a:p>
          <a:p>
            <a:pPr marL="685800" lvl="1" indent="-342900">
              <a:buFont typeface="+mj-lt"/>
              <a:buAutoNum type="arabicPeriod"/>
            </a:pPr>
            <a:endParaRPr lang="en-GB" sz="1400" dirty="0"/>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7" name="Picture 6">
            <a:extLst>
              <a:ext uri="{FF2B5EF4-FFF2-40B4-BE49-F238E27FC236}">
                <a16:creationId xmlns:a16="http://schemas.microsoft.com/office/drawing/2014/main" id="{B33E931D-1EB9-E010-9C8F-1F98BFEF837F}"/>
              </a:ext>
            </a:extLst>
          </p:cNvPr>
          <p:cNvPicPr>
            <a:picLocks noChangeAspect="1"/>
          </p:cNvPicPr>
          <p:nvPr/>
        </p:nvPicPr>
        <p:blipFill>
          <a:blip r:embed="rId2"/>
          <a:stretch>
            <a:fillRect/>
          </a:stretch>
        </p:blipFill>
        <p:spPr>
          <a:xfrm>
            <a:off x="5165237" y="1268015"/>
            <a:ext cx="3209143" cy="2304420"/>
          </a:xfrm>
          <a:prstGeom prst="rect">
            <a:avLst/>
          </a:prstGeom>
        </p:spPr>
      </p:pic>
    </p:spTree>
    <p:extLst>
      <p:ext uri="{BB962C8B-B14F-4D97-AF65-F5344CB8AC3E}">
        <p14:creationId xmlns:p14="http://schemas.microsoft.com/office/powerpoint/2010/main" val="2652427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1:  Installing Unity</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6" name="Content Placeholder 2">
            <a:extLst>
              <a:ext uri="{FF2B5EF4-FFF2-40B4-BE49-F238E27FC236}">
                <a16:creationId xmlns:a16="http://schemas.microsoft.com/office/drawing/2014/main" id="{8115CDB4-1444-69B5-38E9-40B74E15592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800" lvl="1" indent="-342900">
              <a:buFont typeface="+mj-lt"/>
              <a:buAutoNum type="arabicPeriod"/>
            </a:pPr>
            <a:r>
              <a:rPr lang="en-GB" sz="1400" dirty="0"/>
              <a:t>Head to </a:t>
            </a:r>
            <a:r>
              <a:rPr lang="en-GB" sz="1400" i="1" dirty="0"/>
              <a:t>unity.com/download</a:t>
            </a:r>
          </a:p>
          <a:p>
            <a:pPr marL="685800" lvl="1" indent="-342900">
              <a:buFont typeface="+mj-lt"/>
              <a:buAutoNum type="arabicPeriod"/>
            </a:pPr>
            <a:r>
              <a:rPr lang="en-GB" sz="1400" dirty="0"/>
              <a:t>Download the Unity Hub (This lets you manage multiple Unity installations)</a:t>
            </a:r>
          </a:p>
          <a:p>
            <a:pPr marL="685800" lvl="1" indent="-342900">
              <a:buFont typeface="+mj-lt"/>
              <a:buAutoNum type="arabicPeriod"/>
            </a:pPr>
            <a:r>
              <a:rPr lang="en-GB" sz="1400" dirty="0"/>
              <a:t>Add the most recent stable build of Unity (it is recommended to avoid beta or alpha builds). As of January 2023, this is </a:t>
            </a:r>
            <a:r>
              <a:rPr lang="en-GB" sz="1400" i="1" dirty="0"/>
              <a:t>Unity 2022.1.23f1. </a:t>
            </a:r>
            <a:r>
              <a:rPr lang="en-GB" sz="1400" b="1" dirty="0"/>
              <a:t>Ensure all team members install the same version of Unity!</a:t>
            </a:r>
          </a:p>
          <a:p>
            <a:pPr marL="685800" lvl="1" indent="-342900">
              <a:buFont typeface="+mj-lt"/>
              <a:buAutoNum type="arabicPeriod"/>
            </a:pPr>
            <a:r>
              <a:rPr lang="en-GB" sz="1400" dirty="0"/>
              <a:t>Select relevant modules to add to your Unity installation. Windows, Mac, Linux, and WebGL build support are recommended. </a:t>
            </a:r>
          </a:p>
          <a:p>
            <a:pPr marL="685800" lvl="1" indent="-342900">
              <a:buFont typeface="+mj-lt"/>
              <a:buAutoNum type="arabicPeriod"/>
            </a:pPr>
            <a:endParaRPr lang="en-GB" sz="1400" b="1" dirty="0"/>
          </a:p>
          <a:p>
            <a:pPr marL="685800" lvl="1" indent="-342900">
              <a:buFont typeface="+mj-lt"/>
              <a:buAutoNum type="arabicPeriod"/>
            </a:pPr>
            <a:endParaRPr lang="en-GB" sz="1400" dirty="0"/>
          </a:p>
          <a:p>
            <a:pPr marL="342900" lvl="1" indent="0">
              <a:buNone/>
            </a:pPr>
            <a:endParaRPr lang="en-GB" dirty="0"/>
          </a:p>
          <a:p>
            <a:pPr lvl="1"/>
            <a:endParaRPr lang="en-GB" dirty="0"/>
          </a:p>
          <a:p>
            <a:pPr marL="342900" lvl="1" indent="0">
              <a:buFont typeface="Arial" panose="020B0604020202020204" pitchFamily="34" charset="0"/>
              <a:buNone/>
            </a:pPr>
            <a:endParaRPr lang="en-GB" dirty="0"/>
          </a:p>
          <a:p>
            <a:pPr lvl="1"/>
            <a:endParaRPr lang="en-GB" dirty="0"/>
          </a:p>
          <a:p>
            <a:endParaRPr lang="en-GB" dirty="0"/>
          </a:p>
        </p:txBody>
      </p:sp>
      <p:pic>
        <p:nvPicPr>
          <p:cNvPr id="7" name="Picture 6">
            <a:extLst>
              <a:ext uri="{FF2B5EF4-FFF2-40B4-BE49-F238E27FC236}">
                <a16:creationId xmlns:a16="http://schemas.microsoft.com/office/drawing/2014/main" id="{B33E931D-1EB9-E010-9C8F-1F98BFEF837F}"/>
              </a:ext>
            </a:extLst>
          </p:cNvPr>
          <p:cNvPicPr>
            <a:picLocks noChangeAspect="1"/>
          </p:cNvPicPr>
          <p:nvPr/>
        </p:nvPicPr>
        <p:blipFill>
          <a:blip r:embed="rId2"/>
          <a:stretch>
            <a:fillRect/>
          </a:stretch>
        </p:blipFill>
        <p:spPr>
          <a:xfrm>
            <a:off x="5165237" y="1268015"/>
            <a:ext cx="3209143" cy="2304420"/>
          </a:xfrm>
          <a:prstGeom prst="rect">
            <a:avLst/>
          </a:prstGeom>
        </p:spPr>
      </p:pic>
    </p:spTree>
    <p:extLst>
      <p:ext uri="{BB962C8B-B14F-4D97-AF65-F5344CB8AC3E}">
        <p14:creationId xmlns:p14="http://schemas.microsoft.com/office/powerpoint/2010/main" val="280309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2179-08CD-4B0C-E12A-5120E911D6E2}"/>
              </a:ext>
            </a:extLst>
          </p:cNvPr>
          <p:cNvSpPr>
            <a:spLocks noGrp="1"/>
          </p:cNvSpPr>
          <p:nvPr>
            <p:ph type="title"/>
          </p:nvPr>
        </p:nvSpPr>
        <p:spPr/>
        <p:txBody>
          <a:bodyPr/>
          <a:lstStyle/>
          <a:p>
            <a:r>
              <a:rPr lang="en-GB" dirty="0">
                <a:latin typeface="Rockwell" panose="02060603020205020403" pitchFamily="18" charset="0"/>
              </a:rPr>
              <a:t>Preamble</a:t>
            </a:r>
          </a:p>
        </p:txBody>
      </p:sp>
      <p:sp>
        <p:nvSpPr>
          <p:cNvPr id="3" name="Content Placeholder 2">
            <a:extLst>
              <a:ext uri="{FF2B5EF4-FFF2-40B4-BE49-F238E27FC236}">
                <a16:creationId xmlns:a16="http://schemas.microsoft.com/office/drawing/2014/main" id="{FB190356-5CBB-FE6E-8855-1D7F4424D253}"/>
              </a:ext>
            </a:extLst>
          </p:cNvPr>
          <p:cNvSpPr>
            <a:spLocks noGrp="1"/>
          </p:cNvSpPr>
          <p:nvPr>
            <p:ph idx="1"/>
          </p:nvPr>
        </p:nvSpPr>
        <p:spPr/>
        <p:txBody>
          <a:bodyPr>
            <a:normAutofit/>
          </a:bodyPr>
          <a:lstStyle/>
          <a:p>
            <a:pPr marL="0" indent="0">
              <a:buNone/>
            </a:pPr>
            <a:r>
              <a:rPr lang="en-GB" sz="1600" dirty="0"/>
              <a:t>Sections shall be broken up into what is deemed </a:t>
            </a:r>
            <a:r>
              <a:rPr lang="en-GB" sz="1600" dirty="0">
                <a:solidFill>
                  <a:srgbClr val="00B050"/>
                </a:solidFill>
                <a:latin typeface="Rockwell" panose="02060603020205020403" pitchFamily="18" charset="0"/>
              </a:rPr>
              <a:t>Essential</a:t>
            </a:r>
            <a:r>
              <a:rPr lang="en-GB" sz="1400" dirty="0">
                <a:solidFill>
                  <a:srgbClr val="00B050"/>
                </a:solidFill>
                <a:latin typeface="Rockwell" panose="02060603020205020403" pitchFamily="18" charset="0"/>
              </a:rPr>
              <a:t>, </a:t>
            </a:r>
            <a:r>
              <a:rPr lang="en-GB" sz="1600" dirty="0">
                <a:solidFill>
                  <a:srgbClr val="FFC000"/>
                </a:solidFill>
                <a:latin typeface="Rockwell" panose="02060603020205020403" pitchFamily="18" charset="0"/>
              </a:rPr>
              <a:t>Conditional</a:t>
            </a:r>
            <a:r>
              <a:rPr lang="en-GB" sz="1400" dirty="0">
                <a:solidFill>
                  <a:srgbClr val="FFC000"/>
                </a:solidFill>
                <a:latin typeface="Rockwell" panose="02060603020205020403" pitchFamily="18" charset="0"/>
              </a:rPr>
              <a:t>, </a:t>
            </a:r>
            <a:r>
              <a:rPr lang="en-GB" sz="1400" dirty="0">
                <a:latin typeface="+mn-lt"/>
              </a:rPr>
              <a:t>and</a:t>
            </a:r>
            <a:r>
              <a:rPr lang="en-GB" sz="1400" dirty="0">
                <a:solidFill>
                  <a:srgbClr val="FFC000"/>
                </a:solidFill>
                <a:latin typeface="Rockwell" panose="02060603020205020403" pitchFamily="18" charset="0"/>
              </a:rPr>
              <a:t> </a:t>
            </a:r>
            <a:r>
              <a:rPr lang="en-GB" sz="1600" dirty="0">
                <a:solidFill>
                  <a:srgbClr val="C00000"/>
                </a:solidFill>
                <a:latin typeface="Rockwell" panose="02060603020205020403" pitchFamily="18" charset="0"/>
              </a:rPr>
              <a:t>Suggested</a:t>
            </a:r>
            <a:r>
              <a:rPr lang="en-GB" sz="1400" dirty="0">
                <a:solidFill>
                  <a:srgbClr val="C00000"/>
                </a:solidFill>
                <a:latin typeface="Rockwell" panose="02060603020205020403" pitchFamily="18" charset="0"/>
              </a:rPr>
              <a:t> </a:t>
            </a:r>
            <a:r>
              <a:rPr lang="en-GB" sz="1600" dirty="0">
                <a:latin typeface="+mn-lt"/>
              </a:rPr>
              <a:t>knowledge</a:t>
            </a:r>
            <a:r>
              <a:rPr lang="en-GB" sz="1400" dirty="0">
                <a:latin typeface="Rockwell" panose="02060603020205020403" pitchFamily="18" charset="0"/>
              </a:rPr>
              <a:t>.</a:t>
            </a:r>
          </a:p>
          <a:p>
            <a:pPr marL="0" indent="0">
              <a:buNone/>
            </a:pPr>
            <a:endParaRPr lang="en-GB" sz="1800" dirty="0"/>
          </a:p>
          <a:p>
            <a:pPr marL="0" indent="0">
              <a:buNone/>
            </a:pPr>
            <a:r>
              <a:rPr lang="en-GB" sz="1200" dirty="0"/>
              <a:t>Figures, images, and diagrams are derived from the source code of the following projects:</a:t>
            </a:r>
          </a:p>
          <a:p>
            <a:r>
              <a:rPr lang="en-GB" sz="1100" dirty="0"/>
              <a:t>Insane Ian (</a:t>
            </a:r>
            <a:r>
              <a:rPr lang="en-GB" sz="1100" dirty="0" err="1"/>
              <a:t>UoB</a:t>
            </a:r>
            <a:r>
              <a:rPr lang="en-GB" sz="1100" dirty="0"/>
              <a:t> 2021 Games Project)</a:t>
            </a:r>
          </a:p>
          <a:p>
            <a:r>
              <a:rPr lang="en-GB" sz="1100" dirty="0"/>
              <a:t>Commodore Mandeville: Revenge of The Martians</a:t>
            </a:r>
          </a:p>
          <a:p>
            <a:r>
              <a:rPr lang="en-GB" sz="1100" dirty="0"/>
              <a:t>Space Quest: 2099</a:t>
            </a:r>
          </a:p>
          <a:p>
            <a:r>
              <a:rPr lang="en-GB" sz="1100" dirty="0"/>
              <a:t>They Came First</a:t>
            </a:r>
          </a:p>
          <a:p>
            <a:pPr marL="0" indent="0">
              <a:buNone/>
            </a:pPr>
            <a:r>
              <a:rPr lang="en-GB" sz="1100" dirty="0"/>
              <a:t>Rights to the projects and their assets are wholly owned by Jordan Taylor and may be distributed freely for educational purposes. Links in references.</a:t>
            </a:r>
          </a:p>
        </p:txBody>
      </p:sp>
    </p:spTree>
    <p:extLst>
      <p:ext uri="{BB962C8B-B14F-4D97-AF65-F5344CB8AC3E}">
        <p14:creationId xmlns:p14="http://schemas.microsoft.com/office/powerpoint/2010/main" val="3016847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Unity doesn’t play nice with all IDEs. Unity directly supports the following IDEs:</a:t>
            </a:r>
          </a:p>
          <a:p>
            <a:pPr lvl="1"/>
            <a:r>
              <a:rPr lang="en-GB" sz="1400" dirty="0"/>
              <a:t>Visual Studio Professional/Community</a:t>
            </a:r>
          </a:p>
          <a:p>
            <a:pPr lvl="1"/>
            <a:r>
              <a:rPr lang="en-GB" sz="1400" dirty="0"/>
              <a:t>Visual Studio Code</a:t>
            </a:r>
          </a:p>
          <a:p>
            <a:pPr lvl="1"/>
            <a:r>
              <a:rPr lang="en-GB" sz="1400" dirty="0" err="1"/>
              <a:t>Jetbrains</a:t>
            </a:r>
            <a:r>
              <a:rPr lang="en-GB" sz="1400" dirty="0"/>
              <a:t> Rider</a:t>
            </a:r>
          </a:p>
          <a:p>
            <a:pPr lvl="1"/>
            <a:endParaRPr lang="en-GB" sz="1400" dirty="0"/>
          </a:p>
          <a:p>
            <a:pPr marL="342900" lvl="1" indent="0">
              <a:buNone/>
            </a:pPr>
            <a:endParaRPr lang="en-GB" sz="1400" dirty="0"/>
          </a:p>
        </p:txBody>
      </p:sp>
      <p:pic>
        <p:nvPicPr>
          <p:cNvPr id="8" name="Picture 4" descr="Visual Studio Code full logo transparent PNG - StickPNG">
            <a:extLst>
              <a:ext uri="{FF2B5EF4-FFF2-40B4-BE49-F238E27FC236}">
                <a16:creationId xmlns:a16="http://schemas.microsoft.com/office/drawing/2014/main" id="{B813F347-3599-B07D-0A3F-4F55292E3C5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240877" y="1447800"/>
            <a:ext cx="1676303" cy="859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icrosoft launches Visual Studio Online public preview and ML.NET 1.4 |  VentureBeat">
            <a:extLst>
              <a:ext uri="{FF2B5EF4-FFF2-40B4-BE49-F238E27FC236}">
                <a16:creationId xmlns:a16="http://schemas.microsoft.com/office/drawing/2014/main" id="{9FA7D2BF-C75D-5BE9-9D53-6B110C83825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07040" y="2480424"/>
            <a:ext cx="1422360" cy="711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y IDE for .NET Development | JetBrains Rider - YouTube">
            <a:extLst>
              <a:ext uri="{FF2B5EF4-FFF2-40B4-BE49-F238E27FC236}">
                <a16:creationId xmlns:a16="http://schemas.microsoft.com/office/drawing/2014/main" id="{ACA01335-113D-670F-9FBC-35363F2FBCBB}"/>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79028" y="2552472"/>
            <a:ext cx="1338540" cy="75292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im Dishwash Bar, 125g [Pack of 12] : Amazon.in: Health &amp; Personal Care">
            <a:extLst>
              <a:ext uri="{FF2B5EF4-FFF2-40B4-BE49-F238E27FC236}">
                <a16:creationId xmlns:a16="http://schemas.microsoft.com/office/drawing/2014/main" id="{08EC1EE9-C71B-3D05-B00D-AE732C441C6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36968" y="3305401"/>
            <a:ext cx="1242060" cy="124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09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When you install Unity on Windows and macOS, by default Unity also installs </a:t>
            </a:r>
            <a:r>
              <a:rPr lang="en-GB" sz="1400" b="1" dirty="0"/>
              <a:t>Visual Studio. </a:t>
            </a:r>
            <a:r>
              <a:rPr lang="en-GB" sz="1400" dirty="0"/>
              <a:t>You can choose to exclude it when you select which modules to download and install.</a:t>
            </a:r>
          </a:p>
          <a:p>
            <a:pPr marL="342900" lvl="1" indent="0">
              <a:buNone/>
            </a:pPr>
            <a:endParaRPr lang="en-GB" sz="1400" dirty="0"/>
          </a:p>
          <a:p>
            <a:pPr marL="342900" lvl="1" indent="0">
              <a:buNone/>
            </a:pPr>
            <a:r>
              <a:rPr lang="en-GB" sz="1400" dirty="0"/>
              <a:t>Visual Studio, despite not being a particularly lightweight application, tends to work rather well ‘out the box’, managing required Unity dependencies and packages automatically.</a:t>
            </a:r>
          </a:p>
          <a:p>
            <a:pPr marL="342900" lvl="1" indent="0">
              <a:buNone/>
            </a:pPr>
            <a:endParaRPr lang="en-GB" sz="1400" dirty="0"/>
          </a:p>
          <a:p>
            <a:pPr marL="342900" lvl="1" indent="0">
              <a:buNone/>
            </a:pPr>
            <a:endParaRPr lang="en-GB" sz="1400" dirty="0"/>
          </a:p>
        </p:txBody>
      </p:sp>
      <p:pic>
        <p:nvPicPr>
          <p:cNvPr id="4098" name="Picture 2" descr="Microsoft launches Visual Studio Online public preview and ML.NET 1.4 |  VentureBeat">
            <a:extLst>
              <a:ext uri="{FF2B5EF4-FFF2-40B4-BE49-F238E27FC236}">
                <a16:creationId xmlns:a16="http://schemas.microsoft.com/office/drawing/2014/main" id="{CC591C00-6E41-16A7-0898-A03652C83ED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565180" y="1385887"/>
            <a:ext cx="3055620" cy="152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317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To use </a:t>
            </a:r>
            <a:r>
              <a:rPr lang="en-GB" sz="1400" b="1" dirty="0"/>
              <a:t>Visual Studio Code </a:t>
            </a:r>
            <a:r>
              <a:rPr lang="en-GB" sz="1400" dirty="0"/>
              <a:t>for C# code editing and Unity C# debugging support, you need to install:</a:t>
            </a:r>
          </a:p>
          <a:p>
            <a:pPr lvl="1"/>
            <a:r>
              <a:rPr lang="en-GB" sz="1400" dirty="0"/>
              <a:t>Mono (only required on macOS and Linux)</a:t>
            </a:r>
          </a:p>
          <a:p>
            <a:pPr lvl="1"/>
            <a:r>
              <a:rPr lang="en-GB" sz="1400" dirty="0"/>
              <a:t>Visual Studio Code C# Extension</a:t>
            </a:r>
          </a:p>
          <a:p>
            <a:pPr lvl="1"/>
            <a:r>
              <a:rPr lang="en-GB" sz="1400" dirty="0"/>
              <a:t>Visual Studio Code Debugger for Unity Extension</a:t>
            </a:r>
          </a:p>
          <a:p>
            <a:pPr marL="342900" lvl="1" indent="0">
              <a:buNone/>
            </a:pPr>
            <a:endParaRPr lang="en-GB" sz="1400" dirty="0"/>
          </a:p>
          <a:p>
            <a:pPr marL="342900" lvl="1" indent="0">
              <a:buNone/>
            </a:pPr>
            <a:r>
              <a:rPr lang="en-GB" sz="1400" dirty="0"/>
              <a:t>Personally, this is my favourite IDE to use.</a:t>
            </a:r>
          </a:p>
          <a:p>
            <a:pPr marL="342900" lvl="1" indent="0">
              <a:buNone/>
            </a:pPr>
            <a:endParaRPr lang="en-GB" sz="1400" dirty="0"/>
          </a:p>
        </p:txBody>
      </p:sp>
      <p:pic>
        <p:nvPicPr>
          <p:cNvPr id="3076" name="Picture 4" descr="Visual Studio Code full logo transparent PNG - StickPNG">
            <a:extLst>
              <a:ext uri="{FF2B5EF4-FFF2-40B4-BE49-F238E27FC236}">
                <a16:creationId xmlns:a16="http://schemas.microsoft.com/office/drawing/2014/main" id="{A6E164A6-E599-0816-EE36-D8C0208D6D65}"/>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30337" y="1268015"/>
            <a:ext cx="2481324" cy="12725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88E9E2D-0CA1-EF85-4E31-65E6C13BAF17}"/>
              </a:ext>
            </a:extLst>
          </p:cNvPr>
          <p:cNvPicPr>
            <a:picLocks noChangeAspect="1"/>
          </p:cNvPicPr>
          <p:nvPr/>
        </p:nvPicPr>
        <p:blipFill>
          <a:blip r:embed="rId3"/>
          <a:stretch>
            <a:fillRect/>
          </a:stretch>
        </p:blipFill>
        <p:spPr>
          <a:xfrm>
            <a:off x="5730337" y="2751177"/>
            <a:ext cx="2643279" cy="1981438"/>
          </a:xfrm>
          <a:prstGeom prst="rect">
            <a:avLst/>
          </a:prstGeom>
        </p:spPr>
      </p:pic>
    </p:spTree>
    <p:extLst>
      <p:ext uri="{BB962C8B-B14F-4D97-AF65-F5344CB8AC3E}">
        <p14:creationId xmlns:p14="http://schemas.microsoft.com/office/powerpoint/2010/main" val="4078960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2:  Compatible IDEs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JetBrains Rider has functionality on Windows, MacOS, and Linux.</a:t>
            </a:r>
          </a:p>
          <a:p>
            <a:pPr marL="342900" lvl="1" indent="0">
              <a:buNone/>
            </a:pPr>
            <a:r>
              <a:rPr lang="en-GB" sz="1400" dirty="0"/>
              <a:t>Rider is based on ReSharper and includes most of its features. It supports all of C# 7.2’s features as well as C# debugging on the .NET 4.6 scripting runtime in Unity.</a:t>
            </a:r>
          </a:p>
          <a:p>
            <a:pPr marL="342900" lvl="1" indent="0">
              <a:buNone/>
            </a:pPr>
            <a:r>
              <a:rPr lang="en-GB" sz="1400" dirty="0"/>
              <a:t>As such, similar to Visual Studio, it tends to work well out the box.</a:t>
            </a:r>
          </a:p>
          <a:p>
            <a:pPr marL="342900" lvl="1" indent="0">
              <a:buNone/>
            </a:pPr>
            <a:r>
              <a:rPr lang="en-GB" sz="1400" dirty="0"/>
              <a:t>Despite this, Rider may ask that you register for an educational license or a trial period.</a:t>
            </a:r>
          </a:p>
          <a:p>
            <a:pPr marL="342900" lvl="1" indent="0">
              <a:buNone/>
            </a:pPr>
            <a:endParaRPr lang="en-GB" sz="1400" dirty="0"/>
          </a:p>
        </p:txBody>
      </p:sp>
      <p:pic>
        <p:nvPicPr>
          <p:cNvPr id="5122" name="Picture 2" descr="My IDE for .NET Development | JetBrains Rider - YouTube">
            <a:extLst>
              <a:ext uri="{FF2B5EF4-FFF2-40B4-BE49-F238E27FC236}">
                <a16:creationId xmlns:a16="http://schemas.microsoft.com/office/drawing/2014/main" id="{73B50774-F76F-7724-F078-46A2C966494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90860" y="1534269"/>
            <a:ext cx="3482340" cy="195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85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43DA37-E476-DCF3-D15F-C19BDA4564AA}"/>
              </a:ext>
            </a:extLst>
          </p:cNvPr>
          <p:cNvPicPr>
            <a:picLocks noChangeAspect="1"/>
          </p:cNvPicPr>
          <p:nvPr/>
        </p:nvPicPr>
        <p:blipFill rotWithShape="1">
          <a:blip r:embed="rId2"/>
          <a:srcRect l="57561" t="6189" r="12583" b="20565"/>
          <a:stretch/>
        </p:blipFill>
        <p:spPr>
          <a:xfrm>
            <a:off x="4499610" y="1303018"/>
            <a:ext cx="4381500" cy="3023236"/>
          </a:xfrm>
          <a:prstGeom prst="rect">
            <a:avLst/>
          </a:prstGeom>
        </p:spPr>
      </p:pic>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3:  Preferences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cxnSp>
        <p:nvCxnSpPr>
          <p:cNvPr id="7" name="Straight Arrow Connector 6">
            <a:extLst>
              <a:ext uri="{FF2B5EF4-FFF2-40B4-BE49-F238E27FC236}">
                <a16:creationId xmlns:a16="http://schemas.microsoft.com/office/drawing/2014/main" id="{611F8E6D-4EEC-7BD2-073A-85CFBAF01BBB}"/>
              </a:ext>
            </a:extLst>
          </p:cNvPr>
          <p:cNvCxnSpPr>
            <a:cxnSpLocks/>
            <a:endCxn id="9" idx="1"/>
          </p:cNvCxnSpPr>
          <p:nvPr/>
        </p:nvCxnSpPr>
        <p:spPr>
          <a:xfrm>
            <a:off x="4152900" y="3765525"/>
            <a:ext cx="441960" cy="2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0F9BCE-6BC5-515D-6805-4BC9312906B0}"/>
              </a:ext>
            </a:extLst>
          </p:cNvPr>
          <p:cNvSpPr/>
          <p:nvPr/>
        </p:nvSpPr>
        <p:spPr>
          <a:xfrm>
            <a:off x="4594860" y="3710940"/>
            <a:ext cx="1143000" cy="114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preferences window allows you to define how </a:t>
            </a:r>
            <a:r>
              <a:rPr lang="en-GB" sz="1400" b="1" dirty="0"/>
              <a:t>you</a:t>
            </a:r>
            <a:r>
              <a:rPr lang="en-GB" sz="1400" dirty="0"/>
              <a:t> want the Unity editor to behave. These settings are not shared through version control.</a:t>
            </a:r>
          </a:p>
          <a:p>
            <a:pPr marL="342900" lvl="1" indent="0">
              <a:buNone/>
            </a:pPr>
            <a:r>
              <a:rPr lang="en-GB" sz="1400" dirty="0"/>
              <a:t>To open the Preferences window, go to Edit &gt; Preferences.</a:t>
            </a:r>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p:txBody>
      </p:sp>
    </p:spTree>
    <p:extLst>
      <p:ext uri="{BB962C8B-B14F-4D97-AF65-F5344CB8AC3E}">
        <p14:creationId xmlns:p14="http://schemas.microsoft.com/office/powerpoint/2010/main" val="732850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3:  Preferences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From the preferences window, you are able to perform tasks such as:</a:t>
            </a:r>
          </a:p>
          <a:p>
            <a:pPr lvl="1"/>
            <a:r>
              <a:rPr lang="en-GB" sz="1400" b="1" dirty="0"/>
              <a:t>Select an external script editor (IDE)</a:t>
            </a:r>
          </a:p>
          <a:p>
            <a:pPr lvl="1"/>
            <a:r>
              <a:rPr lang="en-GB" sz="1400" dirty="0"/>
              <a:t>Setting Unity’s colour scheme</a:t>
            </a:r>
          </a:p>
          <a:p>
            <a:pPr lvl="1"/>
            <a:r>
              <a:rPr lang="en-GB" sz="1400" dirty="0"/>
              <a:t>Managing the Global Illumination Cache</a:t>
            </a:r>
          </a:p>
          <a:p>
            <a:pPr lvl="1"/>
            <a:r>
              <a:rPr lang="en-GB" sz="1400" dirty="0"/>
              <a:t>UI scaling and Accessibility</a:t>
            </a:r>
          </a:p>
          <a:p>
            <a:pPr marL="342900" lvl="1" indent="0">
              <a:buNone/>
            </a:pPr>
            <a:endParaRPr lang="en-GB" sz="1400" dirty="0"/>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E0AB4BEB-EEFD-98A6-2AD3-4F7B689A05F1}"/>
              </a:ext>
            </a:extLst>
          </p:cNvPr>
          <p:cNvPicPr>
            <a:picLocks noChangeAspect="1"/>
          </p:cNvPicPr>
          <p:nvPr/>
        </p:nvPicPr>
        <p:blipFill rotWithShape="1">
          <a:blip r:embed="rId2"/>
          <a:srcRect l="57637" t="16285" r="18652" b="34783"/>
          <a:stretch/>
        </p:blipFill>
        <p:spPr>
          <a:xfrm>
            <a:off x="4976475" y="1465689"/>
            <a:ext cx="3610650" cy="2095694"/>
          </a:xfrm>
          <a:prstGeom prst="rect">
            <a:avLst/>
          </a:prstGeom>
        </p:spPr>
      </p:pic>
    </p:spTree>
    <p:extLst>
      <p:ext uri="{BB962C8B-B14F-4D97-AF65-F5344CB8AC3E}">
        <p14:creationId xmlns:p14="http://schemas.microsoft.com/office/powerpoint/2010/main" val="1812808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Project Settings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6" name="Picture 5">
            <a:extLst>
              <a:ext uri="{FF2B5EF4-FFF2-40B4-BE49-F238E27FC236}">
                <a16:creationId xmlns:a16="http://schemas.microsoft.com/office/drawing/2014/main" id="{2B3A3729-FA02-3AFC-A76D-C573C54981CF}"/>
              </a:ext>
            </a:extLst>
          </p:cNvPr>
          <p:cNvPicPr>
            <a:picLocks noChangeAspect="1"/>
          </p:cNvPicPr>
          <p:nvPr/>
        </p:nvPicPr>
        <p:blipFill rotWithShape="1">
          <a:blip r:embed="rId2"/>
          <a:srcRect l="57582" t="6296" r="12084" b="20519"/>
          <a:stretch/>
        </p:blipFill>
        <p:spPr>
          <a:xfrm>
            <a:off x="4777740" y="1333499"/>
            <a:ext cx="3825240" cy="2595700"/>
          </a:xfrm>
          <a:prstGeom prst="rect">
            <a:avLst/>
          </a:prstGeom>
        </p:spPr>
      </p:pic>
      <p:cxnSp>
        <p:nvCxnSpPr>
          <p:cNvPr id="7" name="Straight Arrow Connector 6">
            <a:extLst>
              <a:ext uri="{FF2B5EF4-FFF2-40B4-BE49-F238E27FC236}">
                <a16:creationId xmlns:a16="http://schemas.microsoft.com/office/drawing/2014/main" id="{611F8E6D-4EEC-7BD2-073A-85CFBAF01BBB}"/>
              </a:ext>
            </a:extLst>
          </p:cNvPr>
          <p:cNvCxnSpPr>
            <a:cxnSpLocks/>
            <a:endCxn id="9" idx="1"/>
          </p:cNvCxnSpPr>
          <p:nvPr/>
        </p:nvCxnSpPr>
        <p:spPr>
          <a:xfrm>
            <a:off x="4434840" y="3376905"/>
            <a:ext cx="441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90F9BCE-6BC5-515D-6805-4BC9312906B0}"/>
              </a:ext>
            </a:extLst>
          </p:cNvPr>
          <p:cNvSpPr/>
          <p:nvPr/>
        </p:nvSpPr>
        <p:spPr>
          <a:xfrm>
            <a:off x="4876800" y="3317192"/>
            <a:ext cx="952500" cy="119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define settings for your project using the Project Settings window.</a:t>
            </a:r>
          </a:p>
          <a:p>
            <a:pPr marL="342900" lvl="1" indent="0">
              <a:buNone/>
            </a:pPr>
            <a:r>
              <a:rPr lang="en-GB" sz="1400" dirty="0"/>
              <a:t>These settings may be shared with other team members by your version control software, so be mindful!</a:t>
            </a:r>
          </a:p>
          <a:p>
            <a:pPr marL="342900" lvl="1" indent="0">
              <a:buNone/>
            </a:pPr>
            <a:r>
              <a:rPr lang="en-GB" sz="1400" dirty="0"/>
              <a:t>To open the Project Settings window, go to Edit &gt; Project Settings.</a:t>
            </a:r>
          </a:p>
          <a:p>
            <a:pPr marL="342900" lvl="1" indent="0">
              <a:buNone/>
            </a:pPr>
            <a:endParaRPr lang="en-GB" sz="1400" dirty="0"/>
          </a:p>
          <a:p>
            <a:pPr marL="342900" lvl="1" indent="0">
              <a:buNone/>
            </a:pPr>
            <a:endParaRPr lang="en-GB" sz="1400" dirty="0"/>
          </a:p>
        </p:txBody>
      </p:sp>
    </p:spTree>
    <p:extLst>
      <p:ext uri="{BB962C8B-B14F-4D97-AF65-F5344CB8AC3E}">
        <p14:creationId xmlns:p14="http://schemas.microsoft.com/office/powerpoint/2010/main" val="1745373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Project Settings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333499"/>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Project Settings Window includes controls for:</a:t>
            </a:r>
          </a:p>
          <a:p>
            <a:pPr lvl="1"/>
            <a:r>
              <a:rPr lang="en-GB" sz="1400" dirty="0"/>
              <a:t>Adaptive performance</a:t>
            </a:r>
          </a:p>
          <a:p>
            <a:pPr lvl="1"/>
            <a:r>
              <a:rPr lang="en-GB" sz="1400" dirty="0"/>
              <a:t>Audio</a:t>
            </a:r>
          </a:p>
          <a:p>
            <a:pPr lvl="1"/>
            <a:r>
              <a:rPr lang="en-GB" sz="1400" dirty="0"/>
              <a:t>Graphics and Quality </a:t>
            </a:r>
            <a:r>
              <a:rPr lang="en-GB" sz="1400" dirty="0" err="1"/>
              <a:t>Presets</a:t>
            </a:r>
            <a:endParaRPr lang="en-GB" sz="1400" dirty="0"/>
          </a:p>
          <a:p>
            <a:pPr lvl="1"/>
            <a:r>
              <a:rPr lang="en-GB" sz="1400" dirty="0"/>
              <a:t>Physics conditions</a:t>
            </a:r>
          </a:p>
          <a:p>
            <a:pPr lvl="1"/>
            <a:r>
              <a:rPr lang="en-GB" sz="1400" dirty="0"/>
              <a:t>Time and game update rates</a:t>
            </a:r>
          </a:p>
          <a:p>
            <a:pPr lvl="1"/>
            <a:r>
              <a:rPr lang="en-GB" sz="1400" dirty="0"/>
              <a:t>Input Management (Legacy)</a:t>
            </a:r>
          </a:p>
          <a:p>
            <a:pPr lvl="1"/>
            <a:r>
              <a:rPr lang="en-GB" sz="1400" dirty="0"/>
              <a:t>“Player” settings </a:t>
            </a:r>
          </a:p>
          <a:p>
            <a:pPr marL="342900" lvl="1" indent="0">
              <a:buNone/>
            </a:pPr>
            <a:endParaRPr lang="en-GB" sz="1400" dirty="0"/>
          </a:p>
          <a:p>
            <a:pPr marL="342900" lvl="1" indent="0">
              <a:buNone/>
            </a:pPr>
            <a:endParaRPr lang="en-GB" sz="1400" dirty="0"/>
          </a:p>
        </p:txBody>
      </p:sp>
      <p:pic>
        <p:nvPicPr>
          <p:cNvPr id="8" name="Picture 7">
            <a:extLst>
              <a:ext uri="{FF2B5EF4-FFF2-40B4-BE49-F238E27FC236}">
                <a16:creationId xmlns:a16="http://schemas.microsoft.com/office/drawing/2014/main" id="{A3AF9546-8875-3892-37F4-BECC0221EC75}"/>
              </a:ext>
            </a:extLst>
          </p:cNvPr>
          <p:cNvPicPr>
            <a:picLocks noChangeAspect="1"/>
          </p:cNvPicPr>
          <p:nvPr/>
        </p:nvPicPr>
        <p:blipFill>
          <a:blip r:embed="rId2"/>
          <a:stretch>
            <a:fillRect/>
          </a:stretch>
        </p:blipFill>
        <p:spPr>
          <a:xfrm>
            <a:off x="4497510" y="1444723"/>
            <a:ext cx="3960689" cy="2517677"/>
          </a:xfrm>
          <a:prstGeom prst="rect">
            <a:avLst/>
          </a:prstGeom>
        </p:spPr>
      </p:pic>
    </p:spTree>
    <p:extLst>
      <p:ext uri="{BB962C8B-B14F-4D97-AF65-F5344CB8AC3E}">
        <p14:creationId xmlns:p14="http://schemas.microsoft.com/office/powerpoint/2010/main" val="377844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171576"/>
            <a:ext cx="817503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lgn="ctr">
              <a:buNone/>
            </a:pPr>
            <a:r>
              <a:rPr lang="en-GB" sz="1400" dirty="0"/>
              <a:t>Upon creating a new project, a screen similar to below should appear:</a:t>
            </a:r>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2300431" y="1452385"/>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3100389" y="3591879"/>
            <a:ext cx="2381250" cy="638174"/>
          </a:xfrm>
          <a:prstGeom prst="rect">
            <a:avLst/>
          </a:prstGeom>
        </p:spPr>
      </p:pic>
    </p:spTree>
    <p:extLst>
      <p:ext uri="{BB962C8B-B14F-4D97-AF65-F5344CB8AC3E}">
        <p14:creationId xmlns:p14="http://schemas.microsoft.com/office/powerpoint/2010/main" val="1563833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highlighted area is called the </a:t>
            </a:r>
            <a:r>
              <a:rPr lang="en-GB" sz="1400" b="1" dirty="0"/>
              <a:t>Scene</a:t>
            </a:r>
            <a:r>
              <a:rPr lang="en-GB" sz="1400" dirty="0"/>
              <a:t> </a:t>
            </a:r>
            <a:r>
              <a:rPr lang="en-GB" sz="1400" b="1" dirty="0"/>
              <a:t>view</a:t>
            </a:r>
            <a:r>
              <a:rPr lang="en-GB" sz="1400" dirty="0"/>
              <a:t>. Scenes are analogous to levels – in which all of your game takes place.</a:t>
            </a:r>
          </a:p>
          <a:p>
            <a:pPr marL="342900" lvl="1" indent="0">
              <a:buNone/>
            </a:pPr>
            <a:r>
              <a:rPr lang="en-GB" sz="1400" dirty="0"/>
              <a:t>It is a 3D space in which your </a:t>
            </a:r>
            <a:r>
              <a:rPr lang="en-GB" sz="1400" b="1" dirty="0"/>
              <a:t>GameObjects</a:t>
            </a:r>
            <a:r>
              <a:rPr lang="en-GB" sz="1400" dirty="0"/>
              <a:t> are interactable.</a:t>
            </a:r>
          </a:p>
          <a:p>
            <a:pPr marL="342900" lvl="1" indent="0">
              <a:buNone/>
            </a:pPr>
            <a:endParaRPr lang="en-GB" sz="1400" dirty="0"/>
          </a:p>
          <a:p>
            <a:pPr marL="342900" lvl="1" indent="0">
              <a:buNone/>
            </a:pPr>
            <a:r>
              <a:rPr lang="en-GB" sz="1400" b="1" dirty="0"/>
              <a:t>GameObjects</a:t>
            </a:r>
            <a:r>
              <a:rPr lang="en-GB" sz="1400" dirty="0"/>
              <a:t> can be anything from the player’s model to the GUI on the screen, from buttons and enemies to invisible “managers” like sources of sound.</a:t>
            </a:r>
          </a:p>
          <a:p>
            <a:pPr marL="342900" lvl="1" indent="0">
              <a:buNone/>
            </a:pPr>
            <a:endParaRPr lang="en-GB" sz="1400" dirty="0"/>
          </a:p>
          <a:p>
            <a:pPr marL="342900" lvl="1" indent="0">
              <a:buNone/>
            </a:pPr>
            <a:r>
              <a:rPr lang="en-GB" sz="1400" dirty="0"/>
              <a:t>You will be able to drag and position </a:t>
            </a:r>
            <a:r>
              <a:rPr lang="en-GB" sz="1400" b="1" dirty="0"/>
              <a:t>prefabs </a:t>
            </a:r>
            <a:r>
              <a:rPr lang="en-GB" sz="1400" dirty="0"/>
              <a:t>from the </a:t>
            </a:r>
            <a:r>
              <a:rPr lang="en-GB" sz="1400" b="1" dirty="0"/>
              <a:t>Project</a:t>
            </a:r>
            <a:r>
              <a:rPr lang="en-GB" sz="1400" dirty="0"/>
              <a:t> view into the </a:t>
            </a:r>
            <a:r>
              <a:rPr lang="en-GB" sz="1400" b="1" dirty="0"/>
              <a:t>Scene</a:t>
            </a:r>
            <a:r>
              <a:rPr lang="en-GB" sz="1400" dirty="0"/>
              <a:t> view. </a:t>
            </a:r>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3814906" y="1447800"/>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4614864" y="3587294"/>
            <a:ext cx="2381250" cy="638174"/>
          </a:xfrm>
          <a:prstGeom prst="rect">
            <a:avLst/>
          </a:prstGeom>
        </p:spPr>
      </p:pic>
      <p:pic>
        <p:nvPicPr>
          <p:cNvPr id="8196" name="Picture 4" descr="LCARS - Wikipedia">
            <a:extLst>
              <a:ext uri="{FF2B5EF4-FFF2-40B4-BE49-F238E27FC236}">
                <a16:creationId xmlns:a16="http://schemas.microsoft.com/office/drawing/2014/main" id="{09BC0D00-D4BA-FE26-E5B1-B93F125BC5C1}"/>
              </a:ext>
            </a:extLst>
          </p:cNvPr>
          <p:cNvPicPr>
            <a:picLocks noChangeAspect="1" noChangeArrowheads="1"/>
          </p:cNvPicPr>
          <p:nvPr/>
        </p:nvPicPr>
        <p:blipFill rotWithShape="1">
          <a:blip r:embed="rId3"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auto">
          <a:xfrm>
            <a:off x="4700731" y="1749614"/>
            <a:ext cx="2509694" cy="17021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4" cstate="email">
            <a:alphaModFix amt="35000"/>
            <a:extLst>
              <a:ext uri="{28A0092B-C50C-407E-A947-70E740481C1C}">
                <a14:useLocalDpi xmlns:a14="http://schemas.microsoft.com/office/drawing/2010/main" val="0"/>
              </a:ext>
            </a:extLst>
          </a:blip>
          <a:srcRect/>
          <a:stretch/>
        </p:blipFill>
        <p:spPr bwMode="auto">
          <a:xfrm>
            <a:off x="4853795" y="1871843"/>
            <a:ext cx="2230424" cy="146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3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8FE6C-51D6-9D53-8BA8-CEF75803CDC9}"/>
              </a:ext>
            </a:extLst>
          </p:cNvPr>
          <p:cNvPicPr>
            <a:picLocks noChangeAspect="1"/>
          </p:cNvPicPr>
          <p:nvPr/>
        </p:nvPicPr>
        <p:blipFill>
          <a:blip r:embed="rId2"/>
          <a:stretch>
            <a:fillRect/>
          </a:stretch>
        </p:blipFill>
        <p:spPr>
          <a:xfrm>
            <a:off x="156064" y="0"/>
            <a:ext cx="5058866" cy="2716798"/>
          </a:xfrm>
          <a:prstGeom prst="rect">
            <a:avLst/>
          </a:prstGeom>
        </p:spPr>
      </p:pic>
      <p:pic>
        <p:nvPicPr>
          <p:cNvPr id="7" name="Picture 6">
            <a:extLst>
              <a:ext uri="{FF2B5EF4-FFF2-40B4-BE49-F238E27FC236}">
                <a16:creationId xmlns:a16="http://schemas.microsoft.com/office/drawing/2014/main" id="{2E3FC4B7-4B3C-0FE4-537B-DCCD2DF27F18}"/>
              </a:ext>
            </a:extLst>
          </p:cNvPr>
          <p:cNvPicPr>
            <a:picLocks noChangeAspect="1"/>
          </p:cNvPicPr>
          <p:nvPr/>
        </p:nvPicPr>
        <p:blipFill>
          <a:blip r:embed="rId3"/>
          <a:stretch>
            <a:fillRect/>
          </a:stretch>
        </p:blipFill>
        <p:spPr>
          <a:xfrm>
            <a:off x="2444261" y="2150745"/>
            <a:ext cx="6467475" cy="1019175"/>
          </a:xfrm>
          <a:prstGeom prst="rect">
            <a:avLst/>
          </a:prstGeom>
        </p:spPr>
      </p:pic>
      <p:pic>
        <p:nvPicPr>
          <p:cNvPr id="9" name="Picture 8">
            <a:extLst>
              <a:ext uri="{FF2B5EF4-FFF2-40B4-BE49-F238E27FC236}">
                <a16:creationId xmlns:a16="http://schemas.microsoft.com/office/drawing/2014/main" id="{C79D4D75-F039-992B-F2B8-ED001AA4E484}"/>
              </a:ext>
            </a:extLst>
          </p:cNvPr>
          <p:cNvPicPr>
            <a:picLocks noChangeAspect="1"/>
          </p:cNvPicPr>
          <p:nvPr/>
        </p:nvPicPr>
        <p:blipFill>
          <a:blip r:embed="rId4"/>
          <a:stretch>
            <a:fillRect/>
          </a:stretch>
        </p:blipFill>
        <p:spPr>
          <a:xfrm>
            <a:off x="395287" y="3169920"/>
            <a:ext cx="6296025" cy="723900"/>
          </a:xfrm>
          <a:prstGeom prst="rect">
            <a:avLst/>
          </a:prstGeom>
        </p:spPr>
      </p:pic>
      <p:pic>
        <p:nvPicPr>
          <p:cNvPr id="1028" name="Picture 4" descr="The most powerful real-time 3D creation tool - Unreal Engine">
            <a:extLst>
              <a:ext uri="{FF2B5EF4-FFF2-40B4-BE49-F238E27FC236}">
                <a16:creationId xmlns:a16="http://schemas.microsoft.com/office/drawing/2014/main" id="{C0D7DB8E-2D49-42ED-C717-237AF1ADD9A4}"/>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rot="541151">
            <a:off x="7538450" y="848821"/>
            <a:ext cx="660836" cy="7536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F35D28-3839-0D0A-BED2-BACC8FAF8596}"/>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21056478">
            <a:off x="5565323" y="485641"/>
            <a:ext cx="1125989" cy="1125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symbol - Wikipedia">
            <a:extLst>
              <a:ext uri="{FF2B5EF4-FFF2-40B4-BE49-F238E27FC236}">
                <a16:creationId xmlns:a16="http://schemas.microsoft.com/office/drawing/2014/main" id="{AB7018BF-7726-98FC-A46D-53B1C4EF2411}"/>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06736" y="256993"/>
            <a:ext cx="1643162" cy="16431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No symbol - Wikipedia">
            <a:extLst>
              <a:ext uri="{FF2B5EF4-FFF2-40B4-BE49-F238E27FC236}">
                <a16:creationId xmlns:a16="http://schemas.microsoft.com/office/drawing/2014/main" id="{5006F286-6E55-FB07-469E-17C15E6C89BA}"/>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141265" y="476451"/>
            <a:ext cx="1455206" cy="14552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D73735-20D4-04D7-9C88-0A94313398F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11060" y="3697426"/>
            <a:ext cx="1615591" cy="979283"/>
          </a:xfrm>
          <a:prstGeom prst="rect">
            <a:avLst/>
          </a:prstGeom>
        </p:spPr>
      </p:pic>
      <p:pic>
        <p:nvPicPr>
          <p:cNvPr id="14" name="Picture 13">
            <a:extLst>
              <a:ext uri="{FF2B5EF4-FFF2-40B4-BE49-F238E27FC236}">
                <a16:creationId xmlns:a16="http://schemas.microsoft.com/office/drawing/2014/main" id="{50DF06E2-7985-C52C-D4C1-813C795801D1}"/>
              </a:ext>
            </a:extLst>
          </p:cNvPr>
          <p:cNvPicPr>
            <a:picLocks noChangeAspect="1"/>
          </p:cNvPicPr>
          <p:nvPr/>
        </p:nvPicPr>
        <p:blipFill rotWithShape="1">
          <a:blip r:embed="rId10">
            <a:clrChange>
              <a:clrFrom>
                <a:srgbClr val="FFFFFF"/>
              </a:clrFrom>
              <a:clrTo>
                <a:srgbClr val="FFFFFF">
                  <a:alpha val="0"/>
                </a:srgbClr>
              </a:clrTo>
            </a:clrChange>
          </a:blip>
          <a:srcRect r="38153"/>
          <a:stretch/>
        </p:blipFill>
        <p:spPr>
          <a:xfrm>
            <a:off x="3135198" y="4156024"/>
            <a:ext cx="2481263" cy="520685"/>
          </a:xfrm>
          <a:prstGeom prst="rect">
            <a:avLst/>
          </a:prstGeom>
        </p:spPr>
      </p:pic>
      <p:pic>
        <p:nvPicPr>
          <p:cNvPr id="15" name="Picture 14">
            <a:extLst>
              <a:ext uri="{FF2B5EF4-FFF2-40B4-BE49-F238E27FC236}">
                <a16:creationId xmlns:a16="http://schemas.microsoft.com/office/drawing/2014/main" id="{1767A676-780B-8B1E-1677-19AF88AA66A2}"/>
              </a:ext>
            </a:extLst>
          </p:cNvPr>
          <p:cNvPicPr>
            <a:picLocks noChangeAspect="1"/>
          </p:cNvPicPr>
          <p:nvPr/>
        </p:nvPicPr>
        <p:blipFill rotWithShape="1">
          <a:blip r:embed="rId10">
            <a:clrChange>
              <a:clrFrom>
                <a:srgbClr val="FFFFFF"/>
              </a:clrFrom>
              <a:clrTo>
                <a:srgbClr val="FFFFFF">
                  <a:alpha val="0"/>
                </a:srgbClr>
              </a:clrTo>
            </a:clrChange>
          </a:blip>
          <a:srcRect l="61866" r="147"/>
          <a:stretch/>
        </p:blipFill>
        <p:spPr>
          <a:xfrm>
            <a:off x="7058071" y="4156023"/>
            <a:ext cx="1524000" cy="520685"/>
          </a:xfrm>
          <a:prstGeom prst="rect">
            <a:avLst/>
          </a:prstGeom>
        </p:spPr>
      </p:pic>
    </p:spTree>
    <p:extLst>
      <p:ext uri="{BB962C8B-B14F-4D97-AF65-F5344CB8AC3E}">
        <p14:creationId xmlns:p14="http://schemas.microsoft.com/office/powerpoint/2010/main" val="2521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100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childTnLst>
                          </p:cTn>
                        </p:par>
                        <p:par>
                          <p:cTn id="29" fill="hold">
                            <p:stCondLst>
                              <p:cond delay="2000"/>
                            </p:stCondLst>
                            <p:childTnLst>
                              <p:par>
                                <p:cTn id="30" presetID="53" presetClass="entr" presetSubtype="16" fill="hold" nodeType="afterEffect">
                                  <p:stCondLst>
                                    <p:cond delay="500"/>
                                  </p:stCondLst>
                                  <p:childTnLst>
                                    <p:set>
                                      <p:cBhvr>
                                        <p:cTn id="31" dur="1" fill="hold">
                                          <p:stCondLst>
                                            <p:cond delay="0"/>
                                          </p:stCondLst>
                                        </p:cTn>
                                        <p:tgtEl>
                                          <p:spTgt spid="1032"/>
                                        </p:tgtEl>
                                        <p:attrNameLst>
                                          <p:attrName>style.visibility</p:attrName>
                                        </p:attrNameLst>
                                      </p:cBhvr>
                                      <p:to>
                                        <p:strVal val="visible"/>
                                      </p:to>
                                    </p:set>
                                    <p:anim calcmode="lin" valueType="num">
                                      <p:cBhvr>
                                        <p:cTn id="32" dur="200" fill="hold"/>
                                        <p:tgtEl>
                                          <p:spTgt spid="1032"/>
                                        </p:tgtEl>
                                        <p:attrNameLst>
                                          <p:attrName>ppt_w</p:attrName>
                                        </p:attrNameLst>
                                      </p:cBhvr>
                                      <p:tavLst>
                                        <p:tav tm="0">
                                          <p:val>
                                            <p:fltVal val="0"/>
                                          </p:val>
                                        </p:tav>
                                        <p:tav tm="100000">
                                          <p:val>
                                            <p:strVal val="#ppt_w"/>
                                          </p:val>
                                        </p:tav>
                                      </p:tavLst>
                                    </p:anim>
                                    <p:anim calcmode="lin" valueType="num">
                                      <p:cBhvr>
                                        <p:cTn id="33" dur="200" fill="hold"/>
                                        <p:tgtEl>
                                          <p:spTgt spid="1032"/>
                                        </p:tgtEl>
                                        <p:attrNameLst>
                                          <p:attrName>ppt_h</p:attrName>
                                        </p:attrNameLst>
                                      </p:cBhvr>
                                      <p:tavLst>
                                        <p:tav tm="0">
                                          <p:val>
                                            <p:fltVal val="0"/>
                                          </p:val>
                                        </p:tav>
                                        <p:tav tm="100000">
                                          <p:val>
                                            <p:strVal val="#ppt_h"/>
                                          </p:val>
                                        </p:tav>
                                      </p:tavLst>
                                    </p:anim>
                                    <p:animEffect transition="in" filter="fade">
                                      <p:cBhvr>
                                        <p:cTn id="34" dur="200"/>
                                        <p:tgtEl>
                                          <p:spTgt spid="1032"/>
                                        </p:tgtEl>
                                      </p:cBhvr>
                                    </p:animEffect>
                                  </p:childTnLst>
                                </p:cTn>
                              </p:par>
                            </p:childTnLst>
                          </p:cTn>
                        </p:par>
                        <p:par>
                          <p:cTn id="35" fill="hold">
                            <p:stCondLst>
                              <p:cond delay="2700"/>
                            </p:stCondLst>
                            <p:childTnLst>
                              <p:par>
                                <p:cTn id="36" presetID="53" presetClass="entr" presetSubtype="1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200" fill="hold"/>
                                        <p:tgtEl>
                                          <p:spTgt spid="10"/>
                                        </p:tgtEl>
                                        <p:attrNameLst>
                                          <p:attrName>ppt_w</p:attrName>
                                        </p:attrNameLst>
                                      </p:cBhvr>
                                      <p:tavLst>
                                        <p:tav tm="0">
                                          <p:val>
                                            <p:fltVal val="0"/>
                                          </p:val>
                                        </p:tav>
                                        <p:tav tm="100000">
                                          <p:val>
                                            <p:strVal val="#ppt_w"/>
                                          </p:val>
                                        </p:tav>
                                      </p:tavLst>
                                    </p:anim>
                                    <p:anim calcmode="lin" valueType="num">
                                      <p:cBhvr>
                                        <p:cTn id="39" dur="200" fill="hold"/>
                                        <p:tgtEl>
                                          <p:spTgt spid="10"/>
                                        </p:tgtEl>
                                        <p:attrNameLst>
                                          <p:attrName>ppt_h</p:attrName>
                                        </p:attrNameLst>
                                      </p:cBhvr>
                                      <p:tavLst>
                                        <p:tav tm="0">
                                          <p:val>
                                            <p:fltVal val="0"/>
                                          </p:val>
                                        </p:tav>
                                        <p:tav tm="100000">
                                          <p:val>
                                            <p:strVal val="#ppt_h"/>
                                          </p:val>
                                        </p:tav>
                                      </p:tavLst>
                                    </p:anim>
                                    <p:animEffect transition="in" filter="fade">
                                      <p:cBhvr>
                                        <p:cTn id="40" dur="2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3000"/>
                                        <p:tgtEl>
                                          <p:spTgt spid="12"/>
                                        </p:tgtEl>
                                      </p:cBhvr>
                                    </p:animEffect>
                                  </p:childTnLst>
                                </p:cTn>
                              </p:par>
                            </p:childTnLst>
                          </p:cTn>
                        </p:par>
                        <p:par>
                          <p:cTn id="51" fill="hold">
                            <p:stCondLst>
                              <p:cond delay="3500"/>
                            </p:stCondLst>
                            <p:childTnLst>
                              <p:par>
                                <p:cTn id="52" presetID="23" presetClass="entr" presetSubtype="16"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region on the left is the </a:t>
            </a:r>
            <a:r>
              <a:rPr lang="en-GB" sz="1400" b="1" dirty="0"/>
              <a:t>Scene Hierarchy. </a:t>
            </a:r>
            <a:r>
              <a:rPr lang="en-GB" sz="1400" dirty="0"/>
              <a:t>It is where all currently existing </a:t>
            </a:r>
            <a:r>
              <a:rPr lang="en-GB" sz="1400" b="1" dirty="0"/>
              <a:t>GameObjects</a:t>
            </a:r>
            <a:r>
              <a:rPr lang="en-GB" sz="1400" dirty="0"/>
              <a:t> are listed with respect to their parent-child </a:t>
            </a:r>
            <a:r>
              <a:rPr lang="en-GB" sz="1400" b="1" dirty="0"/>
              <a:t>transform</a:t>
            </a:r>
            <a:r>
              <a:rPr lang="en-GB" sz="1400" dirty="0"/>
              <a:t> relationship, each belonging to and being listed under a scene name.</a:t>
            </a:r>
          </a:p>
          <a:p>
            <a:pPr marL="342900" lvl="1" indent="0">
              <a:buNone/>
            </a:pPr>
            <a:r>
              <a:rPr lang="en-GB" sz="1400" dirty="0"/>
              <a:t>In our case, that is presently untitled.</a:t>
            </a:r>
          </a:p>
          <a:p>
            <a:pPr marL="342900" lvl="1" indent="0">
              <a:buNone/>
            </a:pPr>
            <a:r>
              <a:rPr lang="en-GB" sz="1400" dirty="0"/>
              <a:t>Presently, the only </a:t>
            </a:r>
            <a:r>
              <a:rPr lang="en-GB" sz="1400" b="1" dirty="0"/>
              <a:t>GameObjects</a:t>
            </a:r>
            <a:r>
              <a:rPr lang="en-GB" sz="1400" dirty="0"/>
              <a:t> that can be seen are the </a:t>
            </a:r>
            <a:r>
              <a:rPr lang="en-GB" sz="1400" b="1" dirty="0"/>
              <a:t>Main Camera</a:t>
            </a:r>
            <a:r>
              <a:rPr lang="en-GB" sz="1400" dirty="0"/>
              <a:t> and a </a:t>
            </a:r>
            <a:r>
              <a:rPr lang="en-GB" sz="1400" b="1" dirty="0"/>
              <a:t>Directional Light</a:t>
            </a:r>
            <a:endParaRPr lang="en-GB" sz="1400" dirty="0"/>
          </a:p>
        </p:txBody>
      </p:sp>
      <p:pic>
        <p:nvPicPr>
          <p:cNvPr id="6" name="Picture 5">
            <a:extLst>
              <a:ext uri="{FF2B5EF4-FFF2-40B4-BE49-F238E27FC236}">
                <a16:creationId xmlns:a16="http://schemas.microsoft.com/office/drawing/2014/main" id="{82AE097B-49AB-69A9-6A44-93BCBB108D15}"/>
              </a:ext>
            </a:extLst>
          </p:cNvPr>
          <p:cNvPicPr>
            <a:picLocks noChangeAspect="1"/>
          </p:cNvPicPr>
          <p:nvPr/>
        </p:nvPicPr>
        <p:blipFill>
          <a:blip r:embed="rId2"/>
          <a:stretch>
            <a:fillRect/>
          </a:stretch>
        </p:blipFill>
        <p:spPr>
          <a:xfrm>
            <a:off x="3814906" y="1447800"/>
            <a:ext cx="4321349" cy="2957690"/>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2"/>
          <a:srcRect l="51905" t="83447" r="45406" b="14339"/>
          <a:stretch/>
        </p:blipFill>
        <p:spPr>
          <a:xfrm>
            <a:off x="4614864" y="3587294"/>
            <a:ext cx="2381250" cy="638174"/>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3" cstate="email">
            <a:alphaModFix amt="35000"/>
            <a:extLst>
              <a:ext uri="{28A0092B-C50C-407E-A947-70E740481C1C}">
                <a14:useLocalDpi xmlns:a14="http://schemas.microsoft.com/office/drawing/2010/main" val="0"/>
              </a:ext>
            </a:extLst>
          </a:blip>
          <a:srcRect/>
          <a:stretch/>
        </p:blipFill>
        <p:spPr bwMode="auto">
          <a:xfrm>
            <a:off x="3814906" y="1889125"/>
            <a:ext cx="997124" cy="14425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CARS - Wikipedia">
            <a:extLst>
              <a:ext uri="{FF2B5EF4-FFF2-40B4-BE49-F238E27FC236}">
                <a16:creationId xmlns:a16="http://schemas.microsoft.com/office/drawing/2014/main" id="{0BAD730D-B760-C70B-9758-0FD267F53069}"/>
              </a:ext>
            </a:extLst>
          </p:cNvPr>
          <p:cNvPicPr>
            <a:picLocks noChangeAspect="1" noChangeArrowheads="1"/>
          </p:cNvPicPr>
          <p:nvPr/>
        </p:nvPicPr>
        <p:blipFill rotWithShape="1">
          <a:blip r:embed="rId4"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flipH="1">
            <a:off x="3609976"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region on the right is the </a:t>
            </a:r>
            <a:r>
              <a:rPr lang="en-GB" sz="1400" b="1" dirty="0"/>
              <a:t>Inspector. </a:t>
            </a:r>
            <a:r>
              <a:rPr lang="en-GB" sz="1400" dirty="0"/>
              <a:t>If we click on the </a:t>
            </a:r>
            <a:r>
              <a:rPr lang="en-GB" sz="1400" b="1" dirty="0"/>
              <a:t>Main Camera</a:t>
            </a:r>
            <a:r>
              <a:rPr lang="en-GB" sz="1400" dirty="0"/>
              <a:t> </a:t>
            </a:r>
            <a:r>
              <a:rPr lang="en-GB" sz="1400" dirty="0" err="1"/>
              <a:t>GameObject</a:t>
            </a:r>
            <a:r>
              <a:rPr lang="en-GB" sz="1400" dirty="0"/>
              <a:t> in the </a:t>
            </a:r>
            <a:r>
              <a:rPr lang="en-GB" sz="1400" b="1" dirty="0"/>
              <a:t>Hierarchy, </a:t>
            </a:r>
            <a:r>
              <a:rPr lang="en-GB" sz="1400" dirty="0"/>
              <a:t>the inspector becomes populated. </a:t>
            </a:r>
          </a:p>
          <a:p>
            <a:pPr marL="342900" lvl="1" indent="0">
              <a:buNone/>
            </a:pPr>
            <a:endParaRPr lang="en-GB" sz="1400" dirty="0"/>
          </a:p>
          <a:p>
            <a:pPr marL="342900" lvl="1" indent="0">
              <a:buNone/>
            </a:pPr>
            <a:r>
              <a:rPr lang="en-GB" sz="1400" dirty="0"/>
              <a:t>Here we can view and edit the name of the </a:t>
            </a:r>
            <a:r>
              <a:rPr lang="en-GB" sz="1400" b="1" dirty="0" err="1"/>
              <a:t>GameObject</a:t>
            </a:r>
            <a:r>
              <a:rPr lang="en-GB" sz="1400" b="1" dirty="0"/>
              <a:t>, </a:t>
            </a:r>
            <a:r>
              <a:rPr lang="en-GB" sz="1400" dirty="0"/>
              <a:t>as well as the </a:t>
            </a:r>
            <a:r>
              <a:rPr lang="en-GB" sz="1400" b="1" dirty="0"/>
              <a:t>Transform, Camera, </a:t>
            </a:r>
            <a:r>
              <a:rPr lang="en-GB" sz="1400" dirty="0"/>
              <a:t>and </a:t>
            </a:r>
            <a:r>
              <a:rPr lang="en-GB" sz="1400" b="1" dirty="0"/>
              <a:t>Audio Listener Components</a:t>
            </a:r>
            <a:r>
              <a:rPr lang="en-GB" sz="1400" dirty="0"/>
              <a:t>. </a:t>
            </a:r>
          </a:p>
          <a:p>
            <a:pPr marL="342900" lvl="1" indent="0">
              <a:buNone/>
            </a:pPr>
            <a:r>
              <a:rPr lang="en-GB" sz="1400" dirty="0"/>
              <a:t>We are also able to add new components.</a:t>
            </a:r>
          </a:p>
        </p:txBody>
      </p:sp>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E4E24A-FEA7-FDA9-BAE3-8CF7F84D94C9}"/>
              </a:ext>
            </a:extLst>
          </p:cNvPr>
          <p:cNvPicPr>
            <a:picLocks noChangeAspect="1"/>
          </p:cNvPicPr>
          <p:nvPr/>
        </p:nvPicPr>
        <p:blipFill>
          <a:blip r:embed="rId3"/>
          <a:stretch>
            <a:fillRect/>
          </a:stretch>
        </p:blipFill>
        <p:spPr>
          <a:xfrm>
            <a:off x="4257819" y="1268014"/>
            <a:ext cx="4306056" cy="2903935"/>
          </a:xfrm>
          <a:prstGeom prst="rect">
            <a:avLst/>
          </a:prstGeom>
        </p:spPr>
      </p:pic>
      <p:pic>
        <p:nvPicPr>
          <p:cNvPr id="3" name="Picture 2">
            <a:extLst>
              <a:ext uri="{FF2B5EF4-FFF2-40B4-BE49-F238E27FC236}">
                <a16:creationId xmlns:a16="http://schemas.microsoft.com/office/drawing/2014/main" id="{5AF43955-B93A-9FFF-0B3F-E76CAB4763FE}"/>
              </a:ext>
            </a:extLst>
          </p:cNvPr>
          <p:cNvPicPr>
            <a:picLocks noChangeAspect="1"/>
          </p:cNvPicPr>
          <p:nvPr/>
        </p:nvPicPr>
        <p:blipFill rotWithShape="1">
          <a:blip r:embed="rId4"/>
          <a:srcRect l="51905" t="83447" r="45406" b="14339"/>
          <a:stretch/>
        </p:blipFill>
        <p:spPr>
          <a:xfrm>
            <a:off x="4940760" y="3310606"/>
            <a:ext cx="2480033" cy="720374"/>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5" cstate="email">
            <a:alphaModFix amt="20000"/>
            <a:extLst>
              <a:ext uri="{28A0092B-C50C-407E-A947-70E740481C1C}">
                <a14:useLocalDpi xmlns:a14="http://schemas.microsoft.com/office/drawing/2010/main" val="0"/>
              </a:ext>
            </a:extLst>
          </a:blip>
          <a:srcRect/>
          <a:stretch/>
        </p:blipFill>
        <p:spPr bwMode="auto">
          <a:xfrm>
            <a:off x="7515701" y="1568057"/>
            <a:ext cx="1048174" cy="25047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70E299-E230-14B0-D938-5874D7966D53}"/>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7152955" y="1338707"/>
            <a:ext cx="725492" cy="2903935"/>
          </a:xfrm>
          <a:prstGeom prst="rect">
            <a:avLst/>
          </a:prstGeom>
        </p:spPr>
      </p:pic>
      <p:pic>
        <p:nvPicPr>
          <p:cNvPr id="14" name="Picture 13">
            <a:extLst>
              <a:ext uri="{FF2B5EF4-FFF2-40B4-BE49-F238E27FC236}">
                <a16:creationId xmlns:a16="http://schemas.microsoft.com/office/drawing/2014/main" id="{34FDBE87-40CA-64C4-4E13-51D7C39F76B0}"/>
              </a:ext>
            </a:extLst>
          </p:cNvPr>
          <p:cNvPicPr>
            <a:picLocks noChangeAspect="1"/>
          </p:cNvPicPr>
          <p:nvPr/>
        </p:nvPicPr>
        <p:blipFill>
          <a:blip r:embed="rId6">
            <a:clrChange>
              <a:clrFrom>
                <a:srgbClr val="000000"/>
              </a:clrFrom>
              <a:clrTo>
                <a:srgbClr val="000000">
                  <a:alpha val="0"/>
                </a:srgbClr>
              </a:clrTo>
            </a:clrChange>
          </a:blip>
          <a:stretch>
            <a:fillRect/>
          </a:stretch>
        </p:blipFill>
        <p:spPr>
          <a:xfrm flipH="1">
            <a:off x="8241193" y="1338707"/>
            <a:ext cx="725492" cy="2903935"/>
          </a:xfrm>
          <a:prstGeom prst="rect">
            <a:avLst/>
          </a:prstGeom>
        </p:spPr>
      </p:pic>
    </p:spTree>
    <p:extLst>
      <p:ext uri="{BB962C8B-B14F-4D97-AF65-F5344CB8AC3E}">
        <p14:creationId xmlns:p14="http://schemas.microsoft.com/office/powerpoint/2010/main" val="2641282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explore your project directory using the highlighted </a:t>
            </a:r>
            <a:r>
              <a:rPr lang="en-GB" sz="1400" b="1" dirty="0"/>
              <a:t>Project</a:t>
            </a:r>
            <a:r>
              <a:rPr lang="en-GB" sz="1400" dirty="0"/>
              <a:t> window, normally located below the </a:t>
            </a:r>
            <a:r>
              <a:rPr lang="en-GB" sz="1400" b="1" dirty="0"/>
              <a:t>scene view </a:t>
            </a:r>
            <a:r>
              <a:rPr lang="en-GB" sz="1400" dirty="0"/>
              <a:t>and </a:t>
            </a:r>
            <a:r>
              <a:rPr lang="en-GB" sz="1400" b="1" dirty="0"/>
              <a:t>hierarchy</a:t>
            </a:r>
            <a:r>
              <a:rPr lang="en-GB" sz="1400" dirty="0"/>
              <a:t>. </a:t>
            </a:r>
          </a:p>
          <a:p>
            <a:pPr marL="342900" lvl="1" indent="0">
              <a:buNone/>
            </a:pPr>
            <a:r>
              <a:rPr lang="en-GB" sz="1400" dirty="0"/>
              <a:t>The majority of your project files will be made up of scripts, prefabs, materials and textures.</a:t>
            </a:r>
          </a:p>
          <a:p>
            <a:pPr marL="342900" lvl="1" indent="0">
              <a:buNone/>
            </a:pPr>
            <a:endParaRPr lang="en-GB" sz="1400" dirty="0"/>
          </a:p>
          <a:p>
            <a:pPr marL="342900" lvl="1" indent="0">
              <a:buNone/>
            </a:pPr>
            <a:r>
              <a:rPr lang="en-GB" sz="1400" dirty="0"/>
              <a:t>The example shows Insane Ian Project files.</a:t>
            </a:r>
          </a:p>
        </p:txBody>
      </p:sp>
      <p:pic>
        <p:nvPicPr>
          <p:cNvPr id="7" name="Picture 4" descr="LCARS - Wikipedia">
            <a:extLst>
              <a:ext uri="{FF2B5EF4-FFF2-40B4-BE49-F238E27FC236}">
                <a16:creationId xmlns:a16="http://schemas.microsoft.com/office/drawing/2014/main" id="{C026AA3F-BFD1-441A-4EF8-37FC4CA148E5}"/>
              </a:ext>
            </a:extLst>
          </p:cNvPr>
          <p:cNvPicPr>
            <a:picLocks noChangeAspect="1" noChangeArrowheads="1"/>
          </p:cNvPicPr>
          <p:nvPr/>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r="-26779"/>
          <a:stretch/>
        </p:blipFill>
        <p:spPr bwMode="auto">
          <a:xfrm>
            <a:off x="4552474" y="1757333"/>
            <a:ext cx="519111" cy="17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6E4E24A-FEA7-FDA9-BAE3-8CF7F84D94C9}"/>
              </a:ext>
            </a:extLst>
          </p:cNvPr>
          <p:cNvPicPr>
            <a:picLocks noChangeAspect="1"/>
          </p:cNvPicPr>
          <p:nvPr/>
        </p:nvPicPr>
        <p:blipFill>
          <a:blip r:embed="rId3"/>
          <a:stretch>
            <a:fillRect/>
          </a:stretch>
        </p:blipFill>
        <p:spPr>
          <a:xfrm>
            <a:off x="4257819" y="1268014"/>
            <a:ext cx="4306056" cy="2903935"/>
          </a:xfrm>
          <a:prstGeom prst="rect">
            <a:avLst/>
          </a:prstGeom>
        </p:spPr>
      </p:pic>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4" cstate="email">
            <a:alphaModFix amt="20000"/>
            <a:extLst>
              <a:ext uri="{28A0092B-C50C-407E-A947-70E740481C1C}">
                <a14:useLocalDpi xmlns:a14="http://schemas.microsoft.com/office/drawing/2010/main" val="0"/>
              </a:ext>
            </a:extLst>
          </a:blip>
          <a:srcRect/>
          <a:stretch/>
        </p:blipFill>
        <p:spPr bwMode="auto">
          <a:xfrm>
            <a:off x="4238464" y="3210520"/>
            <a:ext cx="3209318" cy="8574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970E299-E230-14B0-D938-5874D7966D53}"/>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3875718" y="3119910"/>
            <a:ext cx="725492" cy="1087386"/>
          </a:xfrm>
          <a:prstGeom prst="rect">
            <a:avLst/>
          </a:prstGeom>
        </p:spPr>
      </p:pic>
      <p:pic>
        <p:nvPicPr>
          <p:cNvPr id="14" name="Picture 13">
            <a:extLst>
              <a:ext uri="{FF2B5EF4-FFF2-40B4-BE49-F238E27FC236}">
                <a16:creationId xmlns:a16="http://schemas.microsoft.com/office/drawing/2014/main" id="{34FDBE87-40CA-64C4-4E13-51D7C39F76B0}"/>
              </a:ext>
            </a:extLst>
          </p:cNvPr>
          <p:cNvPicPr>
            <a:picLocks noChangeAspect="1"/>
          </p:cNvPicPr>
          <p:nvPr/>
        </p:nvPicPr>
        <p:blipFill>
          <a:blip r:embed="rId5">
            <a:clrChange>
              <a:clrFrom>
                <a:srgbClr val="000000"/>
              </a:clrFrom>
              <a:clrTo>
                <a:srgbClr val="000000">
                  <a:alpha val="0"/>
                </a:srgbClr>
              </a:clrTo>
            </a:clrChange>
          </a:blip>
          <a:stretch>
            <a:fillRect/>
          </a:stretch>
        </p:blipFill>
        <p:spPr>
          <a:xfrm flipH="1">
            <a:off x="7127562" y="3141731"/>
            <a:ext cx="725492" cy="1065565"/>
          </a:xfrm>
          <a:prstGeom prst="rect">
            <a:avLst/>
          </a:prstGeom>
        </p:spPr>
      </p:pic>
    </p:spTree>
    <p:extLst>
      <p:ext uri="{BB962C8B-B14F-4D97-AF65-F5344CB8AC3E}">
        <p14:creationId xmlns:p14="http://schemas.microsoft.com/office/powerpoint/2010/main" val="2743008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4:  Navigating The Editor</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1531435A-4CF1-2032-0971-435519DBC1F7}"/>
              </a:ext>
            </a:extLst>
          </p:cNvPr>
          <p:cNvPicPr>
            <a:picLocks noChangeAspect="1"/>
          </p:cNvPicPr>
          <p:nvPr/>
        </p:nvPicPr>
        <p:blipFill>
          <a:blip r:embed="rId2"/>
          <a:stretch>
            <a:fillRect/>
          </a:stretch>
        </p:blipFill>
        <p:spPr>
          <a:xfrm>
            <a:off x="4122421" y="1205578"/>
            <a:ext cx="4298730" cy="2900115"/>
          </a:xfrm>
          <a:prstGeom prst="rect">
            <a:avLst/>
          </a:prstGeom>
        </p:spPr>
      </p:pic>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Selecting the </a:t>
            </a:r>
            <a:r>
              <a:rPr lang="en-GB" sz="1400" b="1" dirty="0"/>
              <a:t>Game </a:t>
            </a:r>
            <a:r>
              <a:rPr lang="en-GB" sz="1400" dirty="0"/>
              <a:t>window tab and pressing the </a:t>
            </a:r>
            <a:r>
              <a:rPr lang="en-GB" sz="1400" b="1" dirty="0"/>
              <a:t>play</a:t>
            </a:r>
            <a:r>
              <a:rPr lang="en-GB" sz="1400" dirty="0"/>
              <a:t> button will play an interpreted version of your scene in its current state.</a:t>
            </a:r>
          </a:p>
          <a:p>
            <a:pPr marL="342900" lvl="1" indent="0">
              <a:buNone/>
            </a:pPr>
            <a:endParaRPr lang="en-GB" sz="1400" dirty="0"/>
          </a:p>
          <a:p>
            <a:pPr marL="342900" lvl="1" indent="0">
              <a:buNone/>
            </a:pPr>
            <a:r>
              <a:rPr lang="en-GB" sz="1400" dirty="0"/>
              <a:t>There are no visible objects in the scene, so the </a:t>
            </a:r>
            <a:r>
              <a:rPr lang="en-GB" sz="1400" b="1" dirty="0"/>
              <a:t>Main Camera </a:t>
            </a:r>
            <a:r>
              <a:rPr lang="en-GB" sz="1400" dirty="0"/>
              <a:t>simply renders the skybox at the horizon.</a:t>
            </a:r>
          </a:p>
          <a:p>
            <a:pPr marL="342900" lvl="1" indent="0">
              <a:buNone/>
            </a:pPr>
            <a:endParaRPr lang="en-GB" sz="1400" dirty="0"/>
          </a:p>
          <a:p>
            <a:pPr marL="342900" lvl="1" indent="0">
              <a:buNone/>
            </a:pPr>
            <a:r>
              <a:rPr lang="en-GB" sz="1400" dirty="0"/>
              <a:t>In this case, the </a:t>
            </a:r>
            <a:r>
              <a:rPr lang="en-GB" sz="1400" b="1" dirty="0"/>
              <a:t>Game</a:t>
            </a:r>
            <a:r>
              <a:rPr lang="en-GB" sz="1400" dirty="0"/>
              <a:t> </a:t>
            </a:r>
            <a:r>
              <a:rPr lang="en-GB" sz="1400" b="1" dirty="0"/>
              <a:t>view</a:t>
            </a:r>
            <a:r>
              <a:rPr lang="en-GB" sz="1400" dirty="0"/>
              <a:t> has replaced the </a:t>
            </a:r>
            <a:r>
              <a:rPr lang="en-GB" sz="1400" b="1" dirty="0"/>
              <a:t>Scene view – </a:t>
            </a:r>
            <a:r>
              <a:rPr lang="en-GB" sz="1400" dirty="0"/>
              <a:t>but this does not have to be the case! All windows can be dragged around and rearranged – even to separate monitors!</a:t>
            </a:r>
          </a:p>
        </p:txBody>
      </p:sp>
      <p:pic>
        <p:nvPicPr>
          <p:cNvPr id="8198" name="Picture 6" descr="Microsoft Apps">
            <a:extLst>
              <a:ext uri="{FF2B5EF4-FFF2-40B4-BE49-F238E27FC236}">
                <a16:creationId xmlns:a16="http://schemas.microsoft.com/office/drawing/2014/main" id="{CC6BEE67-7270-6F6E-6312-663A09F6E92E}"/>
              </a:ext>
            </a:extLst>
          </p:cNvPr>
          <p:cNvPicPr>
            <a:picLocks noChangeAspect="1" noChangeArrowheads="1"/>
          </p:cNvPicPr>
          <p:nvPr/>
        </p:nvPicPr>
        <p:blipFill rotWithShape="1">
          <a:blip r:embed="rId3" cstate="email">
            <a:alphaModFix amt="20000"/>
            <a:extLst>
              <a:ext uri="{28A0092B-C50C-407E-A947-70E740481C1C}">
                <a14:useLocalDpi xmlns:a14="http://schemas.microsoft.com/office/drawing/2010/main" val="0"/>
              </a:ext>
            </a:extLst>
          </a:blip>
          <a:srcRect/>
          <a:stretch/>
        </p:blipFill>
        <p:spPr bwMode="auto">
          <a:xfrm>
            <a:off x="5160184" y="1573042"/>
            <a:ext cx="2231216" cy="14670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769F4B36-A3CF-37D4-B442-E2DC548DAB53}"/>
              </a:ext>
            </a:extLst>
          </p:cNvPr>
          <p:cNvCxnSpPr>
            <a:cxnSpLocks/>
          </p:cNvCxnSpPr>
          <p:nvPr/>
        </p:nvCxnSpPr>
        <p:spPr>
          <a:xfrm>
            <a:off x="5584190" y="1398880"/>
            <a:ext cx="4419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27EFC4-29A7-02D2-5356-ED5363B468D4}"/>
              </a:ext>
            </a:extLst>
          </p:cNvPr>
          <p:cNvCxnSpPr>
            <a:cxnSpLocks/>
          </p:cNvCxnSpPr>
          <p:nvPr/>
        </p:nvCxnSpPr>
        <p:spPr>
          <a:xfrm flipH="1">
            <a:off x="6450807" y="1475241"/>
            <a:ext cx="58531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B1EF2A9-F034-E239-D8EA-595C776E612D}"/>
              </a:ext>
            </a:extLst>
          </p:cNvPr>
          <p:cNvSpPr/>
          <p:nvPr/>
        </p:nvSpPr>
        <p:spPr>
          <a:xfrm>
            <a:off x="6028897" y="1358587"/>
            <a:ext cx="343328"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6D020B8-DE50-B57E-877A-E8F2CA8904EC}"/>
              </a:ext>
            </a:extLst>
          </p:cNvPr>
          <p:cNvSpPr/>
          <p:nvPr/>
        </p:nvSpPr>
        <p:spPr>
          <a:xfrm>
            <a:off x="6153247" y="1449159"/>
            <a:ext cx="276128" cy="65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3592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849003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As mentioned before, a scene is made out of objects, called </a:t>
            </a:r>
            <a:r>
              <a:rPr lang="en-GB" sz="1400" b="1" dirty="0"/>
              <a:t>GameObjects</a:t>
            </a:r>
            <a:r>
              <a:rPr lang="en-GB" sz="1400" dirty="0"/>
              <a:t>.</a:t>
            </a:r>
          </a:p>
          <a:p>
            <a:pPr lvl="1"/>
            <a:r>
              <a:rPr lang="en-GB" sz="1400" b="1" dirty="0"/>
              <a:t>GameObjects</a:t>
            </a:r>
            <a:r>
              <a:rPr lang="en-GB" sz="1400" dirty="0"/>
              <a:t> follow a similar paradigm to Objects in OOP </a:t>
            </a:r>
            <a:r>
              <a:rPr lang="en-GB" sz="1100" dirty="0"/>
              <a:t>(don’t get confused, objects still exist, we’re not describing code yet!)</a:t>
            </a:r>
          </a:p>
          <a:p>
            <a:pPr lvl="1"/>
            <a:r>
              <a:rPr lang="en-GB" sz="1400" b="1" dirty="0"/>
              <a:t>GameObjects</a:t>
            </a:r>
            <a:r>
              <a:rPr lang="en-GB" sz="1400" dirty="0"/>
              <a:t> are instantiations of a base prefab.</a:t>
            </a:r>
          </a:p>
          <a:p>
            <a:pPr lvl="1"/>
            <a:r>
              <a:rPr lang="en-GB" sz="1400" b="1" dirty="0"/>
              <a:t>GameObjects</a:t>
            </a:r>
            <a:r>
              <a:rPr lang="en-GB" sz="1400" dirty="0"/>
              <a:t> have a set of </a:t>
            </a:r>
            <a:r>
              <a:rPr lang="en-GB" sz="1400" b="1" dirty="0"/>
              <a:t>components</a:t>
            </a:r>
            <a:r>
              <a:rPr lang="en-GB" sz="1400" dirty="0"/>
              <a:t> attached to them, which describe how they behave in the scene, as well as how they react to others in the scene.</a:t>
            </a:r>
          </a:p>
          <a:p>
            <a:pPr lvl="1"/>
            <a:r>
              <a:rPr lang="en-GB" sz="1400" dirty="0"/>
              <a:t>Everything that </a:t>
            </a:r>
            <a:r>
              <a:rPr lang="en-GB" sz="1400" i="1" dirty="0"/>
              <a:t>exists </a:t>
            </a:r>
            <a:r>
              <a:rPr lang="en-GB" sz="1400" dirty="0"/>
              <a:t>in your game is a </a:t>
            </a:r>
            <a:r>
              <a:rPr lang="en-GB" sz="1400" b="1" dirty="0" err="1"/>
              <a:t>GameObject</a:t>
            </a:r>
            <a:r>
              <a:rPr lang="en-GB" sz="1400" b="1" dirty="0"/>
              <a:t>, </a:t>
            </a:r>
            <a:r>
              <a:rPr lang="en-GB" sz="1400" dirty="0"/>
              <a:t>and most of your scripting will be writing </a:t>
            </a:r>
            <a:r>
              <a:rPr lang="en-GB" sz="1400" b="1" dirty="0" err="1"/>
              <a:t>Monobehaviour</a:t>
            </a:r>
            <a:r>
              <a:rPr lang="en-GB" sz="1400" b="1" dirty="0"/>
              <a:t> components</a:t>
            </a:r>
            <a:r>
              <a:rPr lang="en-GB" sz="1400" dirty="0"/>
              <a:t> to define their behaviour and interactions.</a:t>
            </a:r>
            <a:endParaRPr lang="en-GB" sz="1400" b="1" dirty="0"/>
          </a:p>
        </p:txBody>
      </p:sp>
    </p:spTree>
    <p:extLst>
      <p:ext uri="{BB962C8B-B14F-4D97-AF65-F5344CB8AC3E}">
        <p14:creationId xmlns:p14="http://schemas.microsoft.com/office/powerpoint/2010/main" val="2233126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create a new empty </a:t>
            </a:r>
            <a:r>
              <a:rPr lang="en-GB" sz="1400" b="1" dirty="0" err="1"/>
              <a:t>GameObject</a:t>
            </a:r>
            <a:r>
              <a:rPr lang="en-GB" sz="1400" dirty="0"/>
              <a:t> in our </a:t>
            </a:r>
            <a:r>
              <a:rPr lang="en-GB" sz="1400" b="1" dirty="0"/>
              <a:t>Scene View</a:t>
            </a:r>
            <a:r>
              <a:rPr lang="en-GB" sz="1400" dirty="0"/>
              <a:t> by going to the </a:t>
            </a:r>
            <a:r>
              <a:rPr lang="en-GB" sz="1400" b="1" dirty="0" err="1"/>
              <a:t>GameObject</a:t>
            </a:r>
            <a:r>
              <a:rPr lang="en-GB" sz="1400" dirty="0"/>
              <a:t> tab and selecting ‘Create Empty’.</a:t>
            </a:r>
          </a:p>
          <a:p>
            <a:pPr marL="342900" lvl="1" indent="0">
              <a:buNone/>
            </a:pPr>
            <a:endParaRPr lang="en-GB" sz="1400" dirty="0"/>
          </a:p>
          <a:p>
            <a:pPr marL="342900" lvl="1" indent="0">
              <a:buNone/>
            </a:pPr>
            <a:r>
              <a:rPr lang="en-GB" sz="1400" dirty="0"/>
              <a:t>An empty </a:t>
            </a:r>
            <a:r>
              <a:rPr lang="en-GB" sz="1400" b="1" dirty="0" err="1"/>
              <a:t>GameObject</a:t>
            </a:r>
            <a:r>
              <a:rPr lang="en-GB" sz="1400" dirty="0"/>
              <a:t> exists without any components aside from a </a:t>
            </a:r>
            <a:r>
              <a:rPr lang="en-GB" sz="1400" b="1" dirty="0"/>
              <a:t>Transform</a:t>
            </a:r>
            <a:r>
              <a:rPr lang="en-GB" sz="1400" dirty="0"/>
              <a:t>, it is simply an entity within the scene.</a:t>
            </a:r>
          </a:p>
          <a:p>
            <a:pPr marL="342900" lvl="1" indent="0">
              <a:buNone/>
            </a:pPr>
            <a:endParaRPr lang="en-GB" sz="1400" dirty="0"/>
          </a:p>
        </p:txBody>
      </p:sp>
      <p:pic>
        <p:nvPicPr>
          <p:cNvPr id="7" name="Picture 6">
            <a:extLst>
              <a:ext uri="{FF2B5EF4-FFF2-40B4-BE49-F238E27FC236}">
                <a16:creationId xmlns:a16="http://schemas.microsoft.com/office/drawing/2014/main" id="{BF0A8D05-6785-AC5F-6029-D35D39AA2BFE}"/>
              </a:ext>
            </a:extLst>
          </p:cNvPr>
          <p:cNvPicPr>
            <a:picLocks noChangeAspect="1"/>
          </p:cNvPicPr>
          <p:nvPr/>
        </p:nvPicPr>
        <p:blipFill rotWithShape="1">
          <a:blip r:embed="rId2"/>
          <a:srcRect l="53250" t="5346" r="11834" b="11630"/>
          <a:stretch/>
        </p:blipFill>
        <p:spPr>
          <a:xfrm>
            <a:off x="4135321" y="1141423"/>
            <a:ext cx="4429559" cy="2962275"/>
          </a:xfrm>
          <a:prstGeom prst="rect">
            <a:avLst/>
          </a:prstGeom>
        </p:spPr>
      </p:pic>
    </p:spTree>
    <p:extLst>
      <p:ext uri="{BB962C8B-B14F-4D97-AF65-F5344CB8AC3E}">
        <p14:creationId xmlns:p14="http://schemas.microsoft.com/office/powerpoint/2010/main" val="389760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create a new empty </a:t>
            </a:r>
            <a:r>
              <a:rPr lang="en-GB" sz="1400" b="1" dirty="0" err="1"/>
              <a:t>GameObject</a:t>
            </a:r>
            <a:r>
              <a:rPr lang="en-GB" sz="1400" dirty="0"/>
              <a:t> in our </a:t>
            </a:r>
            <a:r>
              <a:rPr lang="en-GB" sz="1400" b="1" dirty="0"/>
              <a:t>Scene View</a:t>
            </a:r>
            <a:r>
              <a:rPr lang="en-GB" sz="1400" dirty="0"/>
              <a:t> by going to the </a:t>
            </a:r>
            <a:r>
              <a:rPr lang="en-GB" sz="1400" b="1" dirty="0" err="1"/>
              <a:t>GameObject</a:t>
            </a:r>
            <a:r>
              <a:rPr lang="en-GB" sz="1400" dirty="0"/>
              <a:t> tab and selecting ‘Create Empty’.</a:t>
            </a:r>
          </a:p>
          <a:p>
            <a:pPr marL="342900" lvl="1" indent="0">
              <a:buNone/>
            </a:pPr>
            <a:endParaRPr lang="en-GB" sz="1400" dirty="0"/>
          </a:p>
          <a:p>
            <a:pPr marL="342900" lvl="1" indent="0">
              <a:buNone/>
            </a:pPr>
            <a:r>
              <a:rPr lang="en-GB" sz="1400" dirty="0"/>
              <a:t>An empty </a:t>
            </a:r>
            <a:r>
              <a:rPr lang="en-GB" sz="1400" b="1" dirty="0" err="1"/>
              <a:t>GameObject</a:t>
            </a:r>
            <a:r>
              <a:rPr lang="en-GB" sz="1400" dirty="0"/>
              <a:t> exists without any components aside from a </a:t>
            </a:r>
            <a:r>
              <a:rPr lang="en-GB" sz="1400" b="1" dirty="0"/>
              <a:t>Transform</a:t>
            </a:r>
            <a:r>
              <a:rPr lang="en-GB" sz="1400" dirty="0"/>
              <a:t>, it is simply an entity within the scene.</a:t>
            </a:r>
          </a:p>
          <a:p>
            <a:pPr marL="342900" lvl="1" indent="0">
              <a:buNone/>
            </a:pPr>
            <a:endParaRPr lang="en-GB" sz="1400" dirty="0"/>
          </a:p>
          <a:p>
            <a:pPr marL="342900" lvl="1" indent="0">
              <a:buNone/>
            </a:pPr>
            <a:r>
              <a:rPr lang="en-GB" sz="1400" dirty="0"/>
              <a:t>Here’s an example of an empty </a:t>
            </a:r>
            <a:r>
              <a:rPr lang="en-GB" sz="1400" b="1" dirty="0" err="1"/>
              <a:t>GameObject</a:t>
            </a:r>
            <a:r>
              <a:rPr lang="en-GB" sz="1400" b="1" dirty="0"/>
              <a:t>.</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065F308D-D528-F693-3CFF-F55A1B9B40CA}"/>
              </a:ext>
            </a:extLst>
          </p:cNvPr>
          <p:cNvPicPr>
            <a:picLocks noChangeAspect="1"/>
          </p:cNvPicPr>
          <p:nvPr/>
        </p:nvPicPr>
        <p:blipFill>
          <a:blip r:embed="rId2"/>
          <a:stretch>
            <a:fillRect/>
          </a:stretch>
        </p:blipFill>
        <p:spPr>
          <a:xfrm>
            <a:off x="4099559" y="1181546"/>
            <a:ext cx="4599533" cy="3082410"/>
          </a:xfrm>
          <a:prstGeom prst="rect">
            <a:avLst/>
          </a:prstGeom>
        </p:spPr>
      </p:pic>
    </p:spTree>
    <p:extLst>
      <p:ext uri="{BB962C8B-B14F-4D97-AF65-F5344CB8AC3E}">
        <p14:creationId xmlns:p14="http://schemas.microsoft.com/office/powerpoint/2010/main" val="1107048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GameObjects may be disabled in-editor or programmatically at runtime.</a:t>
            </a:r>
          </a:p>
          <a:p>
            <a:pPr marL="342900" lvl="1" indent="0">
              <a:buNone/>
            </a:pPr>
            <a:endParaRPr lang="en-GB" sz="1400" dirty="0"/>
          </a:p>
          <a:p>
            <a:pPr marL="342900" lvl="1" indent="0">
              <a:buNone/>
            </a:pPr>
            <a:r>
              <a:rPr lang="en-GB" sz="1400" dirty="0"/>
              <a:t>In editor, this is done with the highlighted checkbox.</a:t>
            </a:r>
          </a:p>
          <a:p>
            <a:pPr marL="342900" lvl="1" indent="0">
              <a:buNone/>
            </a:pPr>
            <a:endParaRPr lang="en-GB" sz="1400" b="1" dirty="0"/>
          </a:p>
          <a:p>
            <a:pPr marL="342900" lvl="1" indent="0">
              <a:buNone/>
            </a:pPr>
            <a:r>
              <a:rPr lang="en-GB" sz="1400" dirty="0"/>
              <a:t>This disables the behaviour of almost all components without destroying it.</a:t>
            </a:r>
          </a:p>
          <a:p>
            <a:pPr marL="342900" lvl="1" indent="0">
              <a:buNone/>
            </a:pPr>
            <a:endParaRPr lang="en-GB" sz="1400" dirty="0"/>
          </a:p>
          <a:p>
            <a:pPr marL="342900" lvl="1" indent="0">
              <a:buNone/>
            </a:pPr>
            <a:r>
              <a:rPr lang="en-GB" sz="1400" dirty="0"/>
              <a:t>Note that this does not affect the Awake() method.</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6" name="Picture 5">
            <a:extLst>
              <a:ext uri="{FF2B5EF4-FFF2-40B4-BE49-F238E27FC236}">
                <a16:creationId xmlns:a16="http://schemas.microsoft.com/office/drawing/2014/main" id="{065F308D-D528-F693-3CFF-F55A1B9B40CA}"/>
              </a:ext>
            </a:extLst>
          </p:cNvPr>
          <p:cNvPicPr>
            <a:picLocks noChangeAspect="1"/>
          </p:cNvPicPr>
          <p:nvPr/>
        </p:nvPicPr>
        <p:blipFill>
          <a:blip r:embed="rId2"/>
          <a:stretch>
            <a:fillRect/>
          </a:stretch>
        </p:blipFill>
        <p:spPr>
          <a:xfrm>
            <a:off x="4099559" y="1181546"/>
            <a:ext cx="4599533" cy="3082410"/>
          </a:xfrm>
          <a:prstGeom prst="rect">
            <a:avLst/>
          </a:prstGeom>
        </p:spPr>
      </p:pic>
      <p:cxnSp>
        <p:nvCxnSpPr>
          <p:cNvPr id="3" name="Straight Arrow Connector 2">
            <a:extLst>
              <a:ext uri="{FF2B5EF4-FFF2-40B4-BE49-F238E27FC236}">
                <a16:creationId xmlns:a16="http://schemas.microsoft.com/office/drawing/2014/main" id="{96D10AD1-F8F8-B578-C4DC-DCDA802678F4}"/>
              </a:ext>
            </a:extLst>
          </p:cNvPr>
          <p:cNvCxnSpPr>
            <a:cxnSpLocks/>
          </p:cNvCxnSpPr>
          <p:nvPr/>
        </p:nvCxnSpPr>
        <p:spPr>
          <a:xfrm>
            <a:off x="6986588" y="1563187"/>
            <a:ext cx="71834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5513B53-E02D-76DC-E394-686149794309}"/>
              </a:ext>
            </a:extLst>
          </p:cNvPr>
          <p:cNvSpPr/>
          <p:nvPr/>
        </p:nvSpPr>
        <p:spPr>
          <a:xfrm>
            <a:off x="7729538" y="1515749"/>
            <a:ext cx="107156" cy="93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74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5: GameObjects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Destroy a </a:t>
            </a:r>
            <a:r>
              <a:rPr lang="en-GB" sz="1400" b="1" dirty="0" err="1"/>
              <a:t>GameObject</a:t>
            </a:r>
            <a:r>
              <a:rPr lang="en-GB" sz="1400" b="1" dirty="0"/>
              <a:t> </a:t>
            </a:r>
            <a:r>
              <a:rPr lang="en-GB" sz="1400" dirty="0"/>
              <a:t>programmatically by calling the static Destroy method.</a:t>
            </a:r>
          </a:p>
          <a:p>
            <a:pPr marL="342900" lvl="1" indent="0">
              <a:buNone/>
            </a:pPr>
            <a:endParaRPr lang="en-GB" sz="1400" dirty="0"/>
          </a:p>
          <a:p>
            <a:pPr marL="342900" lvl="1" indent="0">
              <a:buNone/>
            </a:pPr>
            <a:r>
              <a:rPr lang="en-GB" sz="1400" dirty="0"/>
              <a:t>You may destroy a </a:t>
            </a:r>
            <a:r>
              <a:rPr lang="en-GB" sz="1400" b="1" dirty="0" err="1"/>
              <a:t>GameObject</a:t>
            </a:r>
            <a:r>
              <a:rPr lang="en-GB" sz="1400" b="1" dirty="0"/>
              <a:t> </a:t>
            </a:r>
            <a:r>
              <a:rPr lang="en-GB" sz="1400" dirty="0"/>
              <a:t>in-editor by pressing delete.</a:t>
            </a:r>
          </a:p>
          <a:p>
            <a:pPr marL="342900" lvl="1" indent="0">
              <a:buNone/>
            </a:pPr>
            <a:endParaRPr lang="en-GB" sz="1400" dirty="0"/>
          </a:p>
          <a:p>
            <a:pPr marL="342900" lvl="1" indent="0">
              <a:buNone/>
            </a:pPr>
            <a:endParaRPr lang="en-GB" sz="1400" dirty="0"/>
          </a:p>
        </p:txBody>
      </p:sp>
      <p:pic>
        <p:nvPicPr>
          <p:cNvPr id="9" name="Picture 8">
            <a:extLst>
              <a:ext uri="{FF2B5EF4-FFF2-40B4-BE49-F238E27FC236}">
                <a16:creationId xmlns:a16="http://schemas.microsoft.com/office/drawing/2014/main" id="{40559B21-B5E3-DF71-798C-F63D8A5BC4F8}"/>
              </a:ext>
            </a:extLst>
          </p:cNvPr>
          <p:cNvPicPr>
            <a:picLocks noChangeAspect="1"/>
          </p:cNvPicPr>
          <p:nvPr/>
        </p:nvPicPr>
        <p:blipFill>
          <a:blip r:embed="rId2"/>
          <a:stretch>
            <a:fillRect/>
          </a:stretch>
        </p:blipFill>
        <p:spPr>
          <a:xfrm>
            <a:off x="4687200" y="1862287"/>
            <a:ext cx="3456651" cy="600113"/>
          </a:xfrm>
          <a:prstGeom prst="rect">
            <a:avLst/>
          </a:prstGeom>
        </p:spPr>
      </p:pic>
    </p:spTree>
    <p:extLst>
      <p:ext uri="{BB962C8B-B14F-4D97-AF65-F5344CB8AC3E}">
        <p14:creationId xmlns:p14="http://schemas.microsoft.com/office/powerpoint/2010/main" val="1379649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All </a:t>
            </a:r>
            <a:r>
              <a:rPr lang="en-GB" sz="1400" b="1" dirty="0"/>
              <a:t>GameObjects</a:t>
            </a:r>
            <a:r>
              <a:rPr lang="en-GB" sz="1400" dirty="0"/>
              <a:t> must have a </a:t>
            </a:r>
            <a:r>
              <a:rPr lang="en-GB" sz="1400" b="1" dirty="0"/>
              <a:t>Transform </a:t>
            </a:r>
            <a:r>
              <a:rPr lang="en-GB" sz="1400" dirty="0"/>
              <a:t>component.</a:t>
            </a:r>
          </a:p>
          <a:p>
            <a:pPr marL="342900" lvl="1" indent="0">
              <a:buNone/>
            </a:pPr>
            <a:r>
              <a:rPr lang="en-GB" sz="1400" b="1" dirty="0"/>
              <a:t>Transform</a:t>
            </a:r>
            <a:r>
              <a:rPr lang="en-GB" sz="1400" dirty="0"/>
              <a:t> governs the </a:t>
            </a:r>
            <a:r>
              <a:rPr lang="en-GB" sz="1400" dirty="0" err="1"/>
              <a:t>GameObject’s</a:t>
            </a:r>
            <a:r>
              <a:rPr lang="en-GB" sz="1400" dirty="0"/>
              <a:t> position, rotation, and scale with respect to its current frame of reference (local or global space).</a:t>
            </a:r>
          </a:p>
          <a:p>
            <a:pPr marL="342900" lvl="1" indent="0">
              <a:buNone/>
            </a:pPr>
            <a:endParaRPr lang="en-GB" sz="1400" dirty="0"/>
          </a:p>
          <a:p>
            <a:pPr marL="342900" lvl="1" indent="0">
              <a:buNone/>
            </a:pPr>
            <a:r>
              <a:rPr lang="en-GB" sz="1400" dirty="0"/>
              <a:t>Rotations are viewed as Euler Angles (</a:t>
            </a:r>
            <a:r>
              <a:rPr lang="en-GB" sz="1400" dirty="0" err="1"/>
              <a:t>x,y,z</a:t>
            </a:r>
            <a:r>
              <a:rPr lang="en-GB" sz="1400" dirty="0"/>
              <a:t>), but are internally represented as </a:t>
            </a:r>
            <a:r>
              <a:rPr lang="en-GB" sz="1400" b="1" dirty="0"/>
              <a:t>Quaternions.</a:t>
            </a:r>
            <a:endParaRPr lang="en-GB" sz="1400" dirty="0"/>
          </a:p>
          <a:p>
            <a:pPr marL="342900" lvl="1" indent="0">
              <a:buNone/>
            </a:pPr>
            <a:r>
              <a:rPr lang="en-GB" sz="1400" dirty="0"/>
              <a:t>It is generally recommended that you don’t try and write/set Quaternions yourself, and instead rely on wrapper methods.</a:t>
            </a:r>
          </a:p>
        </p:txBody>
      </p:sp>
      <p:pic>
        <p:nvPicPr>
          <p:cNvPr id="3" name="Picture 2">
            <a:extLst>
              <a:ext uri="{FF2B5EF4-FFF2-40B4-BE49-F238E27FC236}">
                <a16:creationId xmlns:a16="http://schemas.microsoft.com/office/drawing/2014/main" id="{308B7E28-CF10-22B9-5463-3BDF4BCECC87}"/>
              </a:ext>
            </a:extLst>
          </p:cNvPr>
          <p:cNvPicPr>
            <a:picLocks noChangeAspect="1"/>
          </p:cNvPicPr>
          <p:nvPr/>
        </p:nvPicPr>
        <p:blipFill rotWithShape="1">
          <a:blip r:embed="rId2"/>
          <a:srcRect l="76539" t="4906" b="72574"/>
          <a:stretch/>
        </p:blipFill>
        <p:spPr>
          <a:xfrm>
            <a:off x="4562475" y="1374549"/>
            <a:ext cx="2173287" cy="1398044"/>
          </a:xfrm>
          <a:prstGeom prst="rect">
            <a:avLst/>
          </a:prstGeom>
        </p:spPr>
      </p:pic>
      <p:pic>
        <p:nvPicPr>
          <p:cNvPr id="10250" name="Picture 10" descr="TRANSFORMERS Toys Generations Legacy Core Optimus Prime Action Figure - 8  and Up, 3.5-inch, Multicolor (F3508) : Amazon.co.uk: Toys &amp; Games">
            <a:extLst>
              <a:ext uri="{FF2B5EF4-FFF2-40B4-BE49-F238E27FC236}">
                <a16:creationId xmlns:a16="http://schemas.microsoft.com/office/drawing/2014/main" id="{DDF8B4AA-C0FC-15BC-D282-5529210F247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21189" y="3067292"/>
            <a:ext cx="2073275" cy="180236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Dad is holding a baby stock image. Image of black, adult - 111278821">
            <a:extLst>
              <a:ext uri="{FF2B5EF4-FFF2-40B4-BE49-F238E27FC236}">
                <a16:creationId xmlns:a16="http://schemas.microsoft.com/office/drawing/2014/main" id="{1AF9AADC-2CD1-6D85-1E66-63AF2C20A09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13879" y="2243319"/>
            <a:ext cx="1697395" cy="254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00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3D9F-71E0-12D8-8E70-D1D21B866254}"/>
              </a:ext>
            </a:extLst>
          </p:cNvPr>
          <p:cNvSpPr>
            <a:spLocks noGrp="1"/>
          </p:cNvSpPr>
          <p:nvPr>
            <p:ph type="title"/>
          </p:nvPr>
        </p:nvSpPr>
        <p:spPr/>
        <p:txBody>
          <a:bodyPr/>
          <a:lstStyle/>
          <a:p>
            <a:r>
              <a:rPr lang="en-GB" dirty="0">
                <a:latin typeface="Rockwell" panose="02060603020205020403" pitchFamily="18" charset="0"/>
              </a:rPr>
              <a:t>About Unity</a:t>
            </a:r>
            <a:endParaRPr lang="en-GB" dirty="0"/>
          </a:p>
        </p:txBody>
      </p:sp>
      <p:sp>
        <p:nvSpPr>
          <p:cNvPr id="3" name="Content Placeholder 2">
            <a:extLst>
              <a:ext uri="{FF2B5EF4-FFF2-40B4-BE49-F238E27FC236}">
                <a16:creationId xmlns:a16="http://schemas.microsoft.com/office/drawing/2014/main" id="{10E7D934-D29F-35E0-965A-358C5A4B9E0C}"/>
              </a:ext>
            </a:extLst>
          </p:cNvPr>
          <p:cNvSpPr>
            <a:spLocks noGrp="1"/>
          </p:cNvSpPr>
          <p:nvPr>
            <p:ph idx="1"/>
          </p:nvPr>
        </p:nvSpPr>
        <p:spPr/>
        <p:txBody>
          <a:bodyPr>
            <a:normAutofit/>
          </a:bodyPr>
          <a:lstStyle/>
          <a:p>
            <a:r>
              <a:rPr lang="en-GB" sz="1800" dirty="0"/>
              <a:t>Unity is a cross-platform game engine initially released in 2005.</a:t>
            </a:r>
          </a:p>
          <a:p>
            <a:r>
              <a:rPr lang="en-GB" sz="1800" dirty="0"/>
              <a:t>Unity is general purpose – able to facilitate the creation of 2D and 3D games, simulations, as well as interactive content.</a:t>
            </a:r>
          </a:p>
          <a:p>
            <a:r>
              <a:rPr lang="en-GB" sz="1800" dirty="0"/>
              <a:t>Unity now supports over 20 different target platforms for deploying, so the chances are you’ll be able to deploy to any platform you’ve brainstormed up!</a:t>
            </a:r>
          </a:p>
        </p:txBody>
      </p:sp>
      <p:pic>
        <p:nvPicPr>
          <p:cNvPr id="2050" name="Picture 2" descr="Unity (game engine) - Wikipedia">
            <a:extLst>
              <a:ext uri="{FF2B5EF4-FFF2-40B4-BE49-F238E27FC236}">
                <a16:creationId xmlns:a16="http://schemas.microsoft.com/office/drawing/2014/main" id="{2A3ABCCD-4B74-D44A-578D-D18358F4711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59847" y="3154841"/>
            <a:ext cx="2993553" cy="110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2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12" name="Content Placeholder 2">
            <a:extLst>
              <a:ext uri="{FF2B5EF4-FFF2-40B4-BE49-F238E27FC236}">
                <a16:creationId xmlns:a16="http://schemas.microsoft.com/office/drawing/2014/main" id="{8D8C1A32-9459-FDD7-5488-11017684800B}"/>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are able to ‘parent’ GameObjects to each other.</a:t>
            </a:r>
          </a:p>
          <a:p>
            <a:pPr marL="342900" lvl="1" indent="0">
              <a:buNone/>
            </a:pPr>
            <a:r>
              <a:rPr lang="en-GB" sz="1400" dirty="0"/>
              <a:t>This can be done in the </a:t>
            </a:r>
            <a:r>
              <a:rPr lang="en-GB" sz="1400" b="1" dirty="0"/>
              <a:t>Hierarchy</a:t>
            </a:r>
            <a:r>
              <a:rPr lang="en-GB" sz="1400" dirty="0"/>
              <a:t> view, or programmatically at runtime.</a:t>
            </a:r>
          </a:p>
          <a:p>
            <a:pPr marL="342900" lvl="1" indent="0">
              <a:buNone/>
            </a:pPr>
            <a:r>
              <a:rPr lang="en-GB" sz="1400" dirty="0"/>
              <a:t>A child transform will define itself in the local space of its parent, rather than in world space.</a:t>
            </a:r>
          </a:p>
          <a:p>
            <a:pPr marL="342900" lvl="1" indent="0">
              <a:buNone/>
            </a:pPr>
            <a:r>
              <a:rPr lang="en-GB" sz="1400" dirty="0"/>
              <a:t>This means that it moves, rotates, and scales as if it were a part of the parent.</a:t>
            </a:r>
          </a:p>
        </p:txBody>
      </p:sp>
      <p:pic>
        <p:nvPicPr>
          <p:cNvPr id="11266" name="Picture 2" descr="Dad is holding a baby stock image. Image of black, adult - 111278821">
            <a:extLst>
              <a:ext uri="{FF2B5EF4-FFF2-40B4-BE49-F238E27FC236}">
                <a16:creationId xmlns:a16="http://schemas.microsoft.com/office/drawing/2014/main" id="{44189EA9-9D17-EB1C-32B6-A3F7DD68A65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92346" y="1020719"/>
            <a:ext cx="2471737" cy="370760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RANSFORMERS Toys Generations Legacy Core Optimus Prime Action Figure - 8  and Up, 3.5-inch, Multicolor (F3508) : Amazon.co.uk: Toys &amp; Games">
            <a:extLst>
              <a:ext uri="{FF2B5EF4-FFF2-40B4-BE49-F238E27FC236}">
                <a16:creationId xmlns:a16="http://schemas.microsoft.com/office/drawing/2014/main" id="{C8C6921D-C7D9-50B3-829D-6EC928B75AB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rot="1740605">
            <a:off x="5091981" y="1408492"/>
            <a:ext cx="2164080" cy="18813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ad is holding a baby stock image. Image of black, adult - 111278821">
            <a:extLst>
              <a:ext uri="{FF2B5EF4-FFF2-40B4-BE49-F238E27FC236}">
                <a16:creationId xmlns:a16="http://schemas.microsoft.com/office/drawing/2014/main" id="{C9594343-4FF3-900F-61D9-CC831378CBE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5786763" y="1020718"/>
            <a:ext cx="1082675" cy="230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24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7" name="Picture 6">
            <a:extLst>
              <a:ext uri="{FF2B5EF4-FFF2-40B4-BE49-F238E27FC236}">
                <a16:creationId xmlns:a16="http://schemas.microsoft.com/office/drawing/2014/main" id="{A46602B9-C523-BC6C-4815-E314DC53560A}"/>
              </a:ext>
            </a:extLst>
          </p:cNvPr>
          <p:cNvPicPr>
            <a:picLocks noChangeAspect="1"/>
          </p:cNvPicPr>
          <p:nvPr/>
        </p:nvPicPr>
        <p:blipFill>
          <a:blip r:embed="rId3"/>
          <a:stretch>
            <a:fillRect/>
          </a:stretch>
        </p:blipFill>
        <p:spPr>
          <a:xfrm>
            <a:off x="1050270" y="1174522"/>
            <a:ext cx="7043460" cy="3235553"/>
          </a:xfrm>
          <a:prstGeom prst="rect">
            <a:avLst/>
          </a:prstGeom>
        </p:spPr>
      </p:pic>
    </p:spTree>
    <p:extLst>
      <p:ext uri="{BB962C8B-B14F-4D97-AF65-F5344CB8AC3E}">
        <p14:creationId xmlns:p14="http://schemas.microsoft.com/office/powerpoint/2010/main" val="1556640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6: Transforms and Parents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pic>
        <p:nvPicPr>
          <p:cNvPr id="6" name="Picture 5">
            <a:extLst>
              <a:ext uri="{FF2B5EF4-FFF2-40B4-BE49-F238E27FC236}">
                <a16:creationId xmlns:a16="http://schemas.microsoft.com/office/drawing/2014/main" id="{B68C7F98-44B6-5B57-091D-D139E83D5AC1}"/>
              </a:ext>
            </a:extLst>
          </p:cNvPr>
          <p:cNvPicPr>
            <a:picLocks noChangeAspect="1"/>
          </p:cNvPicPr>
          <p:nvPr/>
        </p:nvPicPr>
        <p:blipFill>
          <a:blip r:embed="rId3"/>
          <a:stretch>
            <a:fillRect/>
          </a:stretch>
        </p:blipFill>
        <p:spPr>
          <a:xfrm>
            <a:off x="883920" y="1268015"/>
            <a:ext cx="7018020" cy="2998556"/>
          </a:xfrm>
          <a:prstGeom prst="rect">
            <a:avLst/>
          </a:prstGeom>
        </p:spPr>
      </p:pic>
    </p:spTree>
    <p:extLst>
      <p:ext uri="{BB962C8B-B14F-4D97-AF65-F5344CB8AC3E}">
        <p14:creationId xmlns:p14="http://schemas.microsoft.com/office/powerpoint/2010/main" val="2002957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err="1"/>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 </a:t>
            </a:r>
            <a:r>
              <a:rPr lang="en-GB" sz="1400" dirty="0"/>
              <a:t>(as well as subcomponent </a:t>
            </a:r>
            <a:r>
              <a:rPr lang="en-GB" sz="1400" b="1" dirty="0"/>
              <a:t>Material</a:t>
            </a:r>
            <a:r>
              <a:rPr lang="en-GB" sz="1400" dirty="0"/>
              <a:t> belonging to </a:t>
            </a:r>
            <a:r>
              <a:rPr lang="en-GB" sz="1400" b="1" dirty="0"/>
              <a:t>Mesh Renderer</a:t>
            </a:r>
            <a:r>
              <a:rPr lang="en-GB" sz="1400" dirty="0"/>
              <a:t>).</a:t>
            </a:r>
          </a:p>
        </p:txBody>
      </p:sp>
      <p:pic>
        <p:nvPicPr>
          <p:cNvPr id="8" name="Picture 7">
            <a:extLst>
              <a:ext uri="{FF2B5EF4-FFF2-40B4-BE49-F238E27FC236}">
                <a16:creationId xmlns:a16="http://schemas.microsoft.com/office/drawing/2014/main" id="{04D8A921-9217-2783-49C0-FD5F15929EB9}"/>
              </a:ext>
            </a:extLst>
          </p:cNvPr>
          <p:cNvPicPr>
            <a:picLocks noChangeAspect="1"/>
          </p:cNvPicPr>
          <p:nvPr/>
        </p:nvPicPr>
        <p:blipFill>
          <a:blip r:embed="rId3"/>
          <a:stretch>
            <a:fillRect/>
          </a:stretch>
        </p:blipFill>
        <p:spPr>
          <a:xfrm>
            <a:off x="4086285" y="1200704"/>
            <a:ext cx="4534515" cy="3233807"/>
          </a:xfrm>
          <a:prstGeom prst="rect">
            <a:avLst/>
          </a:prstGeom>
        </p:spPr>
      </p:pic>
    </p:spTree>
    <p:extLst>
      <p:ext uri="{BB962C8B-B14F-4D97-AF65-F5344CB8AC3E}">
        <p14:creationId xmlns:p14="http://schemas.microsoft.com/office/powerpoint/2010/main" val="2298191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err="1"/>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 </a:t>
            </a:r>
            <a:r>
              <a:rPr lang="en-GB" sz="1400" dirty="0"/>
              <a:t>(as well as subcomponent </a:t>
            </a:r>
            <a:r>
              <a:rPr lang="en-GB" sz="1400" b="1" dirty="0"/>
              <a:t>Material</a:t>
            </a:r>
            <a:r>
              <a:rPr lang="en-GB" sz="1400" dirty="0"/>
              <a:t> belonging to </a:t>
            </a:r>
            <a:r>
              <a:rPr lang="en-GB" sz="1400" b="1" dirty="0"/>
              <a:t>Mesh Renderer</a:t>
            </a:r>
            <a:r>
              <a:rPr lang="en-GB" sz="1400" dirty="0"/>
              <a:t>).</a:t>
            </a:r>
          </a:p>
          <a:p>
            <a:pPr marL="342900" lvl="1" indent="0">
              <a:buNone/>
            </a:pPr>
            <a:endParaRPr lang="en-GB" sz="1400" dirty="0"/>
          </a:p>
          <a:p>
            <a:pPr marL="342900" lvl="1" indent="0">
              <a:buNone/>
            </a:pPr>
            <a:r>
              <a:rPr lang="en-GB" sz="1400" dirty="0"/>
              <a:t>We can add more components, including our own defined </a:t>
            </a:r>
            <a:r>
              <a:rPr lang="en-GB" sz="1400" b="1" dirty="0" err="1"/>
              <a:t>Monobehaviours</a:t>
            </a:r>
            <a:r>
              <a:rPr lang="en-GB" sz="1400" b="1"/>
              <a:t>.</a:t>
            </a:r>
            <a:endParaRPr lang="en-GB" sz="1400" dirty="0"/>
          </a:p>
        </p:txBody>
      </p:sp>
      <p:pic>
        <p:nvPicPr>
          <p:cNvPr id="9" name="Picture 8">
            <a:extLst>
              <a:ext uri="{FF2B5EF4-FFF2-40B4-BE49-F238E27FC236}">
                <a16:creationId xmlns:a16="http://schemas.microsoft.com/office/drawing/2014/main" id="{34AC00EF-75F0-0EBE-1341-3A0FAEB03560}"/>
              </a:ext>
            </a:extLst>
          </p:cNvPr>
          <p:cNvPicPr>
            <a:picLocks noChangeAspect="1"/>
          </p:cNvPicPr>
          <p:nvPr/>
        </p:nvPicPr>
        <p:blipFill rotWithShape="1">
          <a:blip r:embed="rId3"/>
          <a:srcRect l="58500" t="3926" r="6750" b="3926"/>
          <a:stretch/>
        </p:blipFill>
        <p:spPr>
          <a:xfrm>
            <a:off x="4298079" y="1072515"/>
            <a:ext cx="4475121" cy="3337560"/>
          </a:xfrm>
          <a:prstGeom prst="rect">
            <a:avLst/>
          </a:prstGeom>
        </p:spPr>
      </p:pic>
    </p:spTree>
    <p:extLst>
      <p:ext uri="{BB962C8B-B14F-4D97-AF65-F5344CB8AC3E}">
        <p14:creationId xmlns:p14="http://schemas.microsoft.com/office/powerpoint/2010/main" val="599680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472236"/>
            <a:ext cx="3403005"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Let’s take a look at our sphere </a:t>
            </a:r>
            <a:r>
              <a:rPr lang="en-GB" sz="1400" b="1" dirty="0" err="1"/>
              <a:t>GameObject</a:t>
            </a:r>
            <a:r>
              <a:rPr lang="en-GB" sz="1400" dirty="0"/>
              <a:t>.</a:t>
            </a:r>
          </a:p>
          <a:p>
            <a:pPr marL="342900" lvl="1" indent="0">
              <a:buNone/>
            </a:pPr>
            <a:endParaRPr lang="en-GB" sz="1400" dirty="0"/>
          </a:p>
          <a:p>
            <a:pPr marL="342900" lvl="1" indent="0">
              <a:buNone/>
            </a:pPr>
            <a:r>
              <a:rPr lang="en-GB" sz="1400" dirty="0"/>
              <a:t>We can see that it has a </a:t>
            </a:r>
            <a:r>
              <a:rPr lang="en-GB" sz="1400" b="1" dirty="0"/>
              <a:t>Transform, Mesh Renderer, Mesh Filter, </a:t>
            </a:r>
            <a:r>
              <a:rPr lang="en-GB" sz="1400" dirty="0"/>
              <a:t>and</a:t>
            </a:r>
            <a:r>
              <a:rPr lang="en-GB" sz="1400" b="1" dirty="0"/>
              <a:t> Sphere Collider </a:t>
            </a:r>
            <a:r>
              <a:rPr lang="en-GB" sz="1400" dirty="0"/>
              <a:t>(as well as subcomponent </a:t>
            </a:r>
            <a:r>
              <a:rPr lang="en-GB" sz="1400" b="1" dirty="0"/>
              <a:t>Material</a:t>
            </a:r>
            <a:r>
              <a:rPr lang="en-GB" sz="1400" dirty="0"/>
              <a:t> belonging to </a:t>
            </a:r>
            <a:r>
              <a:rPr lang="en-GB" sz="1400" b="1" dirty="0"/>
              <a:t>Mesh Renderer</a:t>
            </a:r>
            <a:r>
              <a:rPr lang="en-GB" sz="1400" dirty="0"/>
              <a:t>).</a:t>
            </a:r>
          </a:p>
          <a:p>
            <a:pPr marL="342900" lvl="1" indent="0">
              <a:buNone/>
            </a:pPr>
            <a:endParaRPr lang="en-GB" sz="1400" dirty="0"/>
          </a:p>
          <a:p>
            <a:pPr marL="342900" lvl="1" indent="0">
              <a:buNone/>
            </a:pPr>
            <a:r>
              <a:rPr lang="en-GB" sz="1400" dirty="0"/>
              <a:t>We can add more components, including our own defined </a:t>
            </a:r>
            <a:r>
              <a:rPr lang="en-GB" sz="1400" b="1" dirty="0" err="1"/>
              <a:t>Monobehaviours</a:t>
            </a:r>
            <a:r>
              <a:rPr lang="en-GB" sz="1400" b="1" dirty="0"/>
              <a:t>.</a:t>
            </a:r>
            <a:endParaRPr lang="en-GB" sz="1400" dirty="0"/>
          </a:p>
        </p:txBody>
      </p:sp>
      <p:pic>
        <p:nvPicPr>
          <p:cNvPr id="7" name="Picture 6">
            <a:extLst>
              <a:ext uri="{FF2B5EF4-FFF2-40B4-BE49-F238E27FC236}">
                <a16:creationId xmlns:a16="http://schemas.microsoft.com/office/drawing/2014/main" id="{90E0A9A6-4BB6-D767-D711-F3186FC0CE34}"/>
              </a:ext>
            </a:extLst>
          </p:cNvPr>
          <p:cNvPicPr>
            <a:picLocks noChangeAspect="1"/>
          </p:cNvPicPr>
          <p:nvPr/>
        </p:nvPicPr>
        <p:blipFill rotWithShape="1">
          <a:blip r:embed="rId3"/>
          <a:srcRect l="58749" t="3925" r="6584" b="4519"/>
          <a:stretch/>
        </p:blipFill>
        <p:spPr>
          <a:xfrm>
            <a:off x="4213860" y="1120586"/>
            <a:ext cx="4559340" cy="3386624"/>
          </a:xfrm>
          <a:prstGeom prst="rect">
            <a:avLst/>
          </a:prstGeom>
        </p:spPr>
      </p:pic>
    </p:spTree>
    <p:extLst>
      <p:ext uri="{BB962C8B-B14F-4D97-AF65-F5344CB8AC3E}">
        <p14:creationId xmlns:p14="http://schemas.microsoft.com/office/powerpoint/2010/main" val="1830321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7: Components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2247900"/>
            <a:ext cx="3403005" cy="218661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Note that we can also drag scripts from the project view</a:t>
            </a:r>
          </a:p>
        </p:txBody>
      </p:sp>
      <p:pic>
        <p:nvPicPr>
          <p:cNvPr id="7" name="Picture 6">
            <a:extLst>
              <a:ext uri="{FF2B5EF4-FFF2-40B4-BE49-F238E27FC236}">
                <a16:creationId xmlns:a16="http://schemas.microsoft.com/office/drawing/2014/main" id="{90E0A9A6-4BB6-D767-D711-F3186FC0CE34}"/>
              </a:ext>
            </a:extLst>
          </p:cNvPr>
          <p:cNvPicPr>
            <a:picLocks noChangeAspect="1"/>
          </p:cNvPicPr>
          <p:nvPr/>
        </p:nvPicPr>
        <p:blipFill rotWithShape="1">
          <a:blip r:embed="rId3"/>
          <a:srcRect l="58749" t="3925" r="6584" b="4519"/>
          <a:stretch/>
        </p:blipFill>
        <p:spPr>
          <a:xfrm>
            <a:off x="4213860" y="1120586"/>
            <a:ext cx="4559340" cy="3386624"/>
          </a:xfrm>
          <a:prstGeom prst="rect">
            <a:avLst/>
          </a:prstGeom>
        </p:spPr>
      </p:pic>
    </p:spTree>
    <p:extLst>
      <p:ext uri="{BB962C8B-B14F-4D97-AF65-F5344CB8AC3E}">
        <p14:creationId xmlns:p14="http://schemas.microsoft.com/office/powerpoint/2010/main" val="2061087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8: Camera</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0" y="1127760"/>
            <a:ext cx="3403005"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The Camera is the view through which you are able to view the Game World.</a:t>
            </a:r>
          </a:p>
          <a:p>
            <a:pPr marL="342900" lvl="1" indent="0">
              <a:buNone/>
            </a:pPr>
            <a:endParaRPr lang="en-GB" sz="1400" dirty="0"/>
          </a:p>
          <a:p>
            <a:pPr marL="342900" lvl="1" indent="0">
              <a:buNone/>
            </a:pPr>
            <a:r>
              <a:rPr lang="en-GB" sz="1400" dirty="0"/>
              <a:t>By default this is the Main Camera (with Tag </a:t>
            </a:r>
            <a:r>
              <a:rPr lang="en-GB" sz="1400" b="1" dirty="0"/>
              <a:t>Main Camera</a:t>
            </a:r>
            <a:r>
              <a:rPr lang="en-GB" sz="1400" dirty="0"/>
              <a:t>), with a </a:t>
            </a:r>
            <a:r>
              <a:rPr lang="en-GB" sz="1400" b="1" dirty="0"/>
              <a:t>culling mask</a:t>
            </a:r>
            <a:r>
              <a:rPr lang="en-GB" sz="1400" dirty="0"/>
              <a:t> over all layers. This means that the camera can view everything.</a:t>
            </a:r>
          </a:p>
          <a:p>
            <a:pPr marL="342900" lvl="1" indent="0">
              <a:buNone/>
            </a:pPr>
            <a:endParaRPr lang="en-GB" sz="1400" dirty="0"/>
          </a:p>
          <a:p>
            <a:pPr marL="342900" lvl="1" indent="0">
              <a:buNone/>
            </a:pPr>
            <a:r>
              <a:rPr lang="en-GB" sz="1400" dirty="0"/>
              <a:t>It is possible to switch between cameras by disabling the camera component on all other camera instances at runtime.</a:t>
            </a:r>
          </a:p>
        </p:txBody>
      </p:sp>
      <p:pic>
        <p:nvPicPr>
          <p:cNvPr id="10" name="Picture 9">
            <a:extLst>
              <a:ext uri="{FF2B5EF4-FFF2-40B4-BE49-F238E27FC236}">
                <a16:creationId xmlns:a16="http://schemas.microsoft.com/office/drawing/2014/main" id="{F0A2DA9E-A66D-6C75-3E26-208E8C80C7C3}"/>
              </a:ext>
            </a:extLst>
          </p:cNvPr>
          <p:cNvPicPr>
            <a:picLocks noChangeAspect="1"/>
          </p:cNvPicPr>
          <p:nvPr/>
        </p:nvPicPr>
        <p:blipFill>
          <a:blip r:embed="rId3"/>
          <a:stretch>
            <a:fillRect/>
          </a:stretch>
        </p:blipFill>
        <p:spPr>
          <a:xfrm>
            <a:off x="3926205" y="1127760"/>
            <a:ext cx="4694595" cy="3172024"/>
          </a:xfrm>
          <a:prstGeom prst="rect">
            <a:avLst/>
          </a:prstGeom>
        </p:spPr>
      </p:pic>
    </p:spTree>
    <p:extLst>
      <p:ext uri="{BB962C8B-B14F-4D97-AF65-F5344CB8AC3E}">
        <p14:creationId xmlns:p14="http://schemas.microsoft.com/office/powerpoint/2010/main" val="1465999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9: Building Your Game</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3331230"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To build your game means to compile and export it standalone to a target platform.</a:t>
            </a:r>
          </a:p>
          <a:p>
            <a:pPr marL="342900" lvl="1" indent="0">
              <a:buNone/>
            </a:pPr>
            <a:endParaRPr lang="en-GB" sz="1400" dirty="0"/>
          </a:p>
          <a:p>
            <a:pPr marL="342900" lvl="1" indent="0">
              <a:buNone/>
            </a:pPr>
            <a:r>
              <a:rPr lang="en-GB" sz="1400" dirty="0"/>
              <a:t>You’ll need to do this, </a:t>
            </a:r>
            <a:r>
              <a:rPr lang="en-GB" sz="1400" dirty="0" err="1"/>
              <a:t>Tilo</a:t>
            </a:r>
            <a:r>
              <a:rPr lang="en-GB" sz="1400" dirty="0"/>
              <a:t> won’t be very happy if you can only run your game in-editor.</a:t>
            </a:r>
          </a:p>
          <a:p>
            <a:pPr marL="342900" lvl="1" indent="0">
              <a:buNone/>
            </a:pPr>
            <a:endParaRPr lang="en-GB" sz="1400" dirty="0"/>
          </a:p>
          <a:p>
            <a:pPr marL="342900" lvl="1" indent="0">
              <a:buNone/>
            </a:pPr>
            <a:r>
              <a:rPr lang="en-GB" sz="1400" dirty="0"/>
              <a:t>Navigate to File -&gt; Build Settings to begin the process</a:t>
            </a:r>
          </a:p>
        </p:txBody>
      </p:sp>
      <p:pic>
        <p:nvPicPr>
          <p:cNvPr id="7" name="Picture 6">
            <a:extLst>
              <a:ext uri="{FF2B5EF4-FFF2-40B4-BE49-F238E27FC236}">
                <a16:creationId xmlns:a16="http://schemas.microsoft.com/office/drawing/2014/main" id="{1D1CF9BC-8B7E-FC86-F76F-7E89F52722B2}"/>
              </a:ext>
            </a:extLst>
          </p:cNvPr>
          <p:cNvPicPr>
            <a:picLocks noChangeAspect="1"/>
          </p:cNvPicPr>
          <p:nvPr/>
        </p:nvPicPr>
        <p:blipFill rotWithShape="1">
          <a:blip r:embed="rId3"/>
          <a:srcRect l="50000" t="-695" b="4138"/>
          <a:stretch/>
        </p:blipFill>
        <p:spPr>
          <a:xfrm>
            <a:off x="3910061" y="1129147"/>
            <a:ext cx="5066299" cy="2751653"/>
          </a:xfrm>
          <a:prstGeom prst="rect">
            <a:avLst/>
          </a:prstGeom>
        </p:spPr>
      </p:pic>
    </p:spTree>
    <p:extLst>
      <p:ext uri="{BB962C8B-B14F-4D97-AF65-F5344CB8AC3E}">
        <p14:creationId xmlns:p14="http://schemas.microsoft.com/office/powerpoint/2010/main" val="1856016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1 – 9: Building Your Game</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4" name="Content Placeholder 2">
            <a:extLst>
              <a:ext uri="{FF2B5EF4-FFF2-40B4-BE49-F238E27FC236}">
                <a16:creationId xmlns:a16="http://schemas.microsoft.com/office/drawing/2014/main" id="{DC761715-D02B-154A-2301-6FEEA579E75F}"/>
              </a:ext>
            </a:extLst>
          </p:cNvPr>
          <p:cNvSpPr txBox="1">
            <a:spLocks/>
          </p:cNvSpPr>
          <p:nvPr/>
        </p:nvSpPr>
        <p:spPr>
          <a:xfrm>
            <a:off x="523200" y="1447800"/>
            <a:ext cx="4048800" cy="29622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endParaRPr lang="en-GB" sz="1400" dirty="0"/>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3331230"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In the build setting menu, you can see all the scenes currently in your game, determined from your project files.</a:t>
            </a:r>
          </a:p>
          <a:p>
            <a:pPr marL="342900" lvl="1" indent="0">
              <a:buNone/>
            </a:pPr>
            <a:endParaRPr lang="en-GB" sz="1400" dirty="0"/>
          </a:p>
          <a:p>
            <a:pPr marL="342900" lvl="1" indent="0">
              <a:buNone/>
            </a:pPr>
            <a:r>
              <a:rPr lang="en-GB" sz="1400" dirty="0"/>
              <a:t>Target platform may be chosen here, as well as architecture.</a:t>
            </a:r>
          </a:p>
          <a:p>
            <a:pPr marL="342900" lvl="1" indent="0">
              <a:buNone/>
            </a:pPr>
            <a:endParaRPr lang="en-GB" sz="1400" dirty="0"/>
          </a:p>
          <a:p>
            <a:pPr marL="342900" lvl="1" indent="0">
              <a:buNone/>
            </a:pPr>
            <a:r>
              <a:rPr lang="en-GB" sz="1400" dirty="0"/>
              <a:t>The little unity logo shows which platform your project is currently configured for.</a:t>
            </a:r>
          </a:p>
          <a:p>
            <a:pPr marL="342900" lvl="1" indent="0">
              <a:buNone/>
            </a:pPr>
            <a:endParaRPr lang="en-GB" sz="1400" dirty="0"/>
          </a:p>
        </p:txBody>
      </p:sp>
      <p:pic>
        <p:nvPicPr>
          <p:cNvPr id="8" name="Picture 7">
            <a:extLst>
              <a:ext uri="{FF2B5EF4-FFF2-40B4-BE49-F238E27FC236}">
                <a16:creationId xmlns:a16="http://schemas.microsoft.com/office/drawing/2014/main" id="{1866E621-4703-06BE-B599-A3E74DB11BFF}"/>
              </a:ext>
            </a:extLst>
          </p:cNvPr>
          <p:cNvPicPr>
            <a:picLocks noChangeAspect="1"/>
          </p:cNvPicPr>
          <p:nvPr/>
        </p:nvPicPr>
        <p:blipFill rotWithShape="1">
          <a:blip r:embed="rId3"/>
          <a:srcRect l="11155" t="11748" r="38387" b="19652"/>
          <a:stretch/>
        </p:blipFill>
        <p:spPr>
          <a:xfrm>
            <a:off x="4409400" y="1268015"/>
            <a:ext cx="4048800" cy="2979734"/>
          </a:xfrm>
          <a:prstGeom prst="rect">
            <a:avLst/>
          </a:prstGeom>
        </p:spPr>
      </p:pic>
    </p:spTree>
    <p:extLst>
      <p:ext uri="{BB962C8B-B14F-4D97-AF65-F5344CB8AC3E}">
        <p14:creationId xmlns:p14="http://schemas.microsoft.com/office/powerpoint/2010/main" val="149232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3B8F-B8F6-96A4-7767-C73995BACB67}"/>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E3C38845-BBBE-E567-49A7-C49353BB5A68}"/>
              </a:ext>
            </a:extLst>
          </p:cNvPr>
          <p:cNvSpPr>
            <a:spLocks noGrp="1"/>
          </p:cNvSpPr>
          <p:nvPr>
            <p:ph idx="1"/>
          </p:nvPr>
        </p:nvSpPr>
        <p:spPr/>
        <p:txBody>
          <a:bodyPr>
            <a:normAutofit fontScale="92500" lnSpcReduction="10000"/>
          </a:bodyPr>
          <a:lstStyle/>
          <a:p>
            <a:r>
              <a:rPr lang="en-GB" dirty="0"/>
              <a:t> </a:t>
            </a:r>
            <a:r>
              <a:rPr lang="en-GB" b="1" dirty="0"/>
              <a:t>Basics</a:t>
            </a:r>
            <a:r>
              <a:rPr lang="en-GB" dirty="0"/>
              <a:t> of the Unity Engine</a:t>
            </a:r>
          </a:p>
          <a:p>
            <a:pPr lvl="1"/>
            <a:r>
              <a:rPr lang="en-GB" dirty="0"/>
              <a:t>Installing Unity</a:t>
            </a:r>
          </a:p>
          <a:p>
            <a:pPr lvl="1"/>
            <a:r>
              <a:rPr lang="en-GB" dirty="0"/>
              <a:t>Compatible IDEs</a:t>
            </a:r>
          </a:p>
          <a:p>
            <a:pPr lvl="1"/>
            <a:r>
              <a:rPr lang="en-GB" dirty="0"/>
              <a:t>Project settings and environment set-up</a:t>
            </a:r>
          </a:p>
          <a:p>
            <a:pPr lvl="1"/>
            <a:r>
              <a:rPr lang="en-GB" dirty="0"/>
              <a:t>Navigation within the editor</a:t>
            </a:r>
          </a:p>
          <a:p>
            <a:pPr lvl="1"/>
            <a:r>
              <a:rPr lang="en-GB" dirty="0"/>
              <a:t>GameObjects</a:t>
            </a:r>
          </a:p>
          <a:p>
            <a:pPr lvl="1"/>
            <a:r>
              <a:rPr lang="en-GB" dirty="0"/>
              <a:t>Transforms and </a:t>
            </a:r>
            <a:r>
              <a:rPr lang="en-GB" dirty="0" err="1"/>
              <a:t>GameObject</a:t>
            </a:r>
            <a:r>
              <a:rPr lang="en-GB" dirty="0"/>
              <a:t> Parenting</a:t>
            </a:r>
          </a:p>
          <a:p>
            <a:pPr lvl="1"/>
            <a:r>
              <a:rPr lang="en-GB" dirty="0"/>
              <a:t>Component oriented framework</a:t>
            </a:r>
          </a:p>
          <a:p>
            <a:pPr lvl="1"/>
            <a:r>
              <a:rPr lang="en-GB" dirty="0"/>
              <a:t>The Camera</a:t>
            </a:r>
          </a:p>
          <a:p>
            <a:pPr lvl="1"/>
            <a:r>
              <a:rPr lang="en-GB" dirty="0"/>
              <a:t>Building Your Game</a:t>
            </a:r>
          </a:p>
          <a:p>
            <a:pPr lvl="1"/>
            <a:endParaRPr lang="en-GB" dirty="0"/>
          </a:p>
          <a:p>
            <a:pPr marL="342900" lvl="1" indent="0">
              <a:buNone/>
            </a:pPr>
            <a:endParaRPr lang="en-GB" dirty="0"/>
          </a:p>
        </p:txBody>
      </p:sp>
      <p:sp>
        <p:nvSpPr>
          <p:cNvPr id="4" name="TextBox 3">
            <a:extLst>
              <a:ext uri="{FF2B5EF4-FFF2-40B4-BE49-F238E27FC236}">
                <a16:creationId xmlns:a16="http://schemas.microsoft.com/office/drawing/2014/main" id="{B172664F-8DCD-D669-AC54-8E51BC774FB1}"/>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210847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4152-7EA4-C90D-962E-ED87CF480374}"/>
              </a:ext>
            </a:extLst>
          </p:cNvPr>
          <p:cNvSpPr>
            <a:spLocks noGrp="1"/>
          </p:cNvSpPr>
          <p:nvPr>
            <p:ph type="title"/>
          </p:nvPr>
        </p:nvSpPr>
        <p:spPr>
          <a:xfrm>
            <a:off x="294600" y="2074664"/>
            <a:ext cx="8402400" cy="994172"/>
          </a:xfrm>
        </p:spPr>
        <p:txBody>
          <a:bodyPr/>
          <a:lstStyle/>
          <a:p>
            <a:pPr algn="ctr"/>
            <a:r>
              <a:rPr lang="en-GB" b="1" dirty="0">
                <a:latin typeface="Rockwell" panose="02060603020205020403" pitchFamily="18" charset="0"/>
              </a:rPr>
              <a:t>Interactions within the Unity Engine</a:t>
            </a:r>
            <a:endParaRPr lang="en-GB" dirty="0">
              <a:latin typeface="Rockwell" panose="02060603020205020403" pitchFamily="18" charset="0"/>
            </a:endParaRPr>
          </a:p>
        </p:txBody>
      </p:sp>
      <p:sp>
        <p:nvSpPr>
          <p:cNvPr id="4" name="Title 1">
            <a:extLst>
              <a:ext uri="{FF2B5EF4-FFF2-40B4-BE49-F238E27FC236}">
                <a16:creationId xmlns:a16="http://schemas.microsoft.com/office/drawing/2014/main" id="{CD873F5C-266A-1327-6A0A-F37693829A0C}"/>
              </a:ext>
            </a:extLst>
          </p:cNvPr>
          <p:cNvSpPr txBox="1">
            <a:spLocks/>
          </p:cNvSpPr>
          <p:nvPr/>
        </p:nvSpPr>
        <p:spPr>
          <a:xfrm>
            <a:off x="241260" y="1577578"/>
            <a:ext cx="8402400"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b="1" i="0" kern="1200" cap="none" baseline="0">
                <a:solidFill>
                  <a:schemeClr val="tx1"/>
                </a:solidFill>
                <a:latin typeface="Arial Black" panose="020B0604020202020204" pitchFamily="34" charset="0"/>
                <a:ea typeface="+mj-ea"/>
                <a:cs typeface="+mj-cs"/>
              </a:defRPr>
            </a:lvl1pPr>
          </a:lstStyle>
          <a:p>
            <a:pPr algn="ctr"/>
            <a:r>
              <a:rPr lang="en-GB" sz="2000" dirty="0">
                <a:latin typeface="Rockwell" panose="02060603020205020403" pitchFamily="18" charset="0"/>
              </a:rPr>
              <a:t>Section II</a:t>
            </a:r>
          </a:p>
        </p:txBody>
      </p:sp>
      <p:sp>
        <p:nvSpPr>
          <p:cNvPr id="5" name="TextBox 4">
            <a:extLst>
              <a:ext uri="{FF2B5EF4-FFF2-40B4-BE49-F238E27FC236}">
                <a16:creationId xmlns:a16="http://schemas.microsoft.com/office/drawing/2014/main" id="{D48D10BB-E397-CD4B-2A94-76AD53E4C15D}"/>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3473795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1: Understanding Collisions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When we consider every component as a </a:t>
            </a:r>
            <a:r>
              <a:rPr lang="en-GB" sz="1400" dirty="0" err="1"/>
              <a:t>GameObject</a:t>
            </a:r>
            <a:r>
              <a:rPr lang="en-GB" sz="1400" dirty="0"/>
              <a:t>, we realise that there could be thousands of GameObjects in a scene, interacting with each other in some way. </a:t>
            </a:r>
          </a:p>
          <a:p>
            <a:pPr lvl="1"/>
            <a:r>
              <a:rPr lang="en-GB" sz="1400" dirty="0"/>
              <a:t>Computing every collision would introduce a huge amount of computational overhead.</a:t>
            </a:r>
          </a:p>
          <a:p>
            <a:pPr lvl="1"/>
            <a:r>
              <a:rPr lang="en-GB" sz="1400" dirty="0"/>
              <a:t>Not all GameObjects need to be </a:t>
            </a:r>
            <a:r>
              <a:rPr lang="en-GB" sz="1400" dirty="0" err="1"/>
              <a:t>collidable</a:t>
            </a:r>
            <a:r>
              <a:rPr lang="en-GB" sz="1400" dirty="0"/>
              <a:t>!</a:t>
            </a:r>
          </a:p>
          <a:p>
            <a:pPr lvl="1"/>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a:blip r:embed="rId3"/>
          <a:stretch>
            <a:fillRect/>
          </a:stretch>
        </p:blipFill>
        <p:spPr>
          <a:xfrm>
            <a:off x="4659629" y="1052550"/>
            <a:ext cx="4113571" cy="2777354"/>
          </a:xfrm>
          <a:prstGeom prst="rect">
            <a:avLst/>
          </a:prstGeom>
        </p:spPr>
      </p:pic>
    </p:spTree>
    <p:extLst>
      <p:ext uri="{BB962C8B-B14F-4D97-AF65-F5344CB8AC3E}">
        <p14:creationId xmlns:p14="http://schemas.microsoft.com/office/powerpoint/2010/main" val="2921043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1: Understanding Collisions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GB" sz="1400" dirty="0"/>
              <a:t>When we consider every component as a </a:t>
            </a:r>
            <a:r>
              <a:rPr lang="en-GB" sz="1400" dirty="0" err="1"/>
              <a:t>GameObject</a:t>
            </a:r>
            <a:r>
              <a:rPr lang="en-GB" sz="1400" dirty="0"/>
              <a:t>, we realise that there could be thousands of GameObjects in a scene, interacting with each other in some way. </a:t>
            </a:r>
          </a:p>
          <a:p>
            <a:pPr lvl="1"/>
            <a:r>
              <a:rPr lang="en-GB" sz="1400" dirty="0"/>
              <a:t>Computing every collision would introduce a huge amount of computational overhead.</a:t>
            </a:r>
          </a:p>
          <a:p>
            <a:pPr lvl="1"/>
            <a:r>
              <a:rPr lang="en-GB" sz="1400" dirty="0"/>
              <a:t>Not all GameObjects need to be </a:t>
            </a:r>
            <a:r>
              <a:rPr lang="en-GB" sz="1400" dirty="0" err="1"/>
              <a:t>collidable</a:t>
            </a:r>
            <a:r>
              <a:rPr lang="en-GB" sz="1400" dirty="0"/>
              <a:t>!</a:t>
            </a:r>
          </a:p>
          <a:p>
            <a:pPr lvl="1"/>
            <a:endParaRPr lang="en-GB" sz="1400" dirty="0"/>
          </a:p>
          <a:p>
            <a:pPr lvl="1"/>
            <a:r>
              <a:rPr lang="en-GB" sz="1400" dirty="0"/>
              <a:t>As such, collisions occur between </a:t>
            </a:r>
            <a:r>
              <a:rPr lang="en-GB" sz="1400" dirty="0" err="1"/>
              <a:t>Gameobjects</a:t>
            </a:r>
            <a:r>
              <a:rPr lang="en-GB" sz="1400" dirty="0"/>
              <a:t> with </a:t>
            </a:r>
            <a:r>
              <a:rPr lang="en-GB" sz="1400" b="1" dirty="0"/>
              <a:t>collider </a:t>
            </a:r>
            <a:r>
              <a:rPr lang="en-GB" sz="1400" dirty="0"/>
              <a:t>components, with one or more collision participants requiring a </a:t>
            </a:r>
            <a:r>
              <a:rPr lang="en-GB" sz="1400" b="1" dirty="0" err="1"/>
              <a:t>rigidbody</a:t>
            </a:r>
            <a:r>
              <a:rPr lang="en-GB" sz="1400" b="1" dirty="0"/>
              <a:t>.</a:t>
            </a:r>
          </a:p>
          <a:p>
            <a:pPr lvl="1"/>
            <a:r>
              <a:rPr lang="en-GB" sz="1400" b="1" dirty="0"/>
              <a:t>Colliders </a:t>
            </a:r>
            <a:r>
              <a:rPr lang="en-GB" sz="1400" dirty="0"/>
              <a:t>come in multiple types, including </a:t>
            </a:r>
            <a:r>
              <a:rPr lang="en-GB" sz="1400" b="1" dirty="0"/>
              <a:t>Box</a:t>
            </a:r>
            <a:r>
              <a:rPr lang="en-GB" sz="1400" dirty="0"/>
              <a:t>, </a:t>
            </a:r>
            <a:r>
              <a:rPr lang="en-GB" sz="1400" b="1" dirty="0"/>
              <a:t>Sphere</a:t>
            </a:r>
            <a:r>
              <a:rPr lang="en-GB" sz="1400" dirty="0"/>
              <a:t>, and </a:t>
            </a:r>
            <a:r>
              <a:rPr lang="en-GB" sz="1400" b="1" dirty="0"/>
              <a:t>Mesh</a:t>
            </a:r>
            <a:r>
              <a:rPr lang="en-GB" sz="1400" dirty="0"/>
              <a:t> – all inheriting from the base </a:t>
            </a:r>
            <a:r>
              <a:rPr lang="en-GB" sz="1400" b="1" dirty="0"/>
              <a:t>Collider </a:t>
            </a:r>
            <a:r>
              <a:rPr lang="en-GB" sz="1400" dirty="0"/>
              <a:t>class.</a:t>
            </a:r>
          </a:p>
          <a:p>
            <a:pPr marL="342900" lvl="1" indent="0">
              <a:buNone/>
            </a:pPr>
            <a:endParaRPr lang="en-GB" sz="1400" dirty="0"/>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a:blip r:embed="rId3"/>
          <a:stretch>
            <a:fillRect/>
          </a:stretch>
        </p:blipFill>
        <p:spPr>
          <a:xfrm>
            <a:off x="4659629" y="1052550"/>
            <a:ext cx="4113571" cy="2777354"/>
          </a:xfrm>
          <a:prstGeom prst="rect">
            <a:avLst/>
          </a:prstGeom>
        </p:spPr>
      </p:pic>
    </p:spTree>
    <p:extLst>
      <p:ext uri="{BB962C8B-B14F-4D97-AF65-F5344CB8AC3E}">
        <p14:creationId xmlns:p14="http://schemas.microsoft.com/office/powerpoint/2010/main" val="3024042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2: </a:t>
            </a:r>
            <a:r>
              <a:rPr lang="en-GB" dirty="0" err="1">
                <a:latin typeface="Rockwell" panose="02060603020205020403" pitchFamily="18" charset="0"/>
              </a:rPr>
              <a:t>Rigidbodies</a:t>
            </a:r>
            <a:endParaRPr lang="en-GB" dirty="0">
              <a:latin typeface="Rockwell" panose="02060603020205020403" pitchFamily="18" charset="0"/>
            </a:endParaRP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288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err="1"/>
              <a:t>Rigidbodies</a:t>
            </a:r>
            <a:r>
              <a:rPr lang="en-GB" sz="1400" dirty="0"/>
              <a:t> are components that allow a </a:t>
            </a:r>
            <a:r>
              <a:rPr lang="en-GB" sz="1400" dirty="0" err="1"/>
              <a:t>GameObject</a:t>
            </a:r>
            <a:r>
              <a:rPr lang="en-GB" sz="1400" dirty="0"/>
              <a:t> to react to real-time physics. This includes reactions to forces and gravity, mass, drag and momentum.</a:t>
            </a:r>
          </a:p>
          <a:p>
            <a:pPr marL="342900" lvl="1" indent="0">
              <a:buNone/>
            </a:pPr>
            <a:endParaRPr lang="en-GB" sz="1400" dirty="0"/>
          </a:p>
          <a:p>
            <a:pPr marL="342900" lvl="1" indent="0">
              <a:buNone/>
            </a:pPr>
            <a:r>
              <a:rPr lang="en-GB" sz="1400" dirty="0"/>
              <a:t>The Is Kinematic defines whether other </a:t>
            </a:r>
            <a:r>
              <a:rPr lang="en-GB" sz="1400" dirty="0" err="1"/>
              <a:t>rigidbodies</a:t>
            </a:r>
            <a:r>
              <a:rPr lang="en-GB" sz="1400" dirty="0"/>
              <a:t> are able to interact with its own physics.</a:t>
            </a:r>
          </a:p>
          <a:p>
            <a:pPr marL="342900" lvl="1" indent="0">
              <a:buNone/>
            </a:pPr>
            <a:r>
              <a:rPr lang="en-GB" sz="1400" dirty="0"/>
              <a:t>The enumerated interpolate field pertains to how the object should behave with different physics timestep update rates.</a:t>
            </a:r>
          </a:p>
          <a:p>
            <a:pPr marL="342900" lvl="1" indent="0">
              <a:buNone/>
            </a:pPr>
            <a:endParaRPr lang="en-GB" sz="1400" dirty="0"/>
          </a:p>
          <a:p>
            <a:pPr marL="342900" lvl="1" indent="0">
              <a:buNone/>
            </a:pPr>
            <a:r>
              <a:rPr lang="en-GB" sz="1400" dirty="0"/>
              <a:t>There are two key game ticks in Unity:</a:t>
            </a:r>
          </a:p>
          <a:p>
            <a:pPr marL="342900" lvl="1" indent="0">
              <a:buNone/>
            </a:pPr>
            <a:r>
              <a:rPr lang="en-GB" sz="1400" dirty="0"/>
              <a:t>Framerate and fixed update.</a:t>
            </a:r>
          </a:p>
        </p:txBody>
      </p:sp>
      <p:pic>
        <p:nvPicPr>
          <p:cNvPr id="7" name="Picture 6">
            <a:extLst>
              <a:ext uri="{FF2B5EF4-FFF2-40B4-BE49-F238E27FC236}">
                <a16:creationId xmlns:a16="http://schemas.microsoft.com/office/drawing/2014/main" id="{43582A5A-414A-D621-450E-87DDA3C938D6}"/>
              </a:ext>
            </a:extLst>
          </p:cNvPr>
          <p:cNvPicPr>
            <a:picLocks noChangeAspect="1"/>
          </p:cNvPicPr>
          <p:nvPr/>
        </p:nvPicPr>
        <p:blipFill rotWithShape="1">
          <a:blip r:embed="rId3"/>
          <a:srcRect l="74183" t="52577"/>
          <a:stretch/>
        </p:blipFill>
        <p:spPr>
          <a:xfrm>
            <a:off x="5551200" y="1216800"/>
            <a:ext cx="2799000" cy="3471350"/>
          </a:xfrm>
          <a:prstGeom prst="rect">
            <a:avLst/>
          </a:prstGeom>
        </p:spPr>
      </p:pic>
    </p:spTree>
    <p:extLst>
      <p:ext uri="{BB962C8B-B14F-4D97-AF65-F5344CB8AC3E}">
        <p14:creationId xmlns:p14="http://schemas.microsoft.com/office/powerpoint/2010/main" val="668225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3BA6-3F57-50D3-831C-46C29516F3FC}"/>
              </a:ext>
            </a:extLst>
          </p:cNvPr>
          <p:cNvSpPr>
            <a:spLocks noGrp="1"/>
          </p:cNvSpPr>
          <p:nvPr>
            <p:ph type="title"/>
          </p:nvPr>
        </p:nvSpPr>
        <p:spPr/>
        <p:txBody>
          <a:bodyPr/>
          <a:lstStyle/>
          <a:p>
            <a:r>
              <a:rPr lang="en-GB" dirty="0">
                <a:latin typeface="Rockwell" panose="02060603020205020403" pitchFamily="18" charset="0"/>
              </a:rPr>
              <a:t>2 – 2: </a:t>
            </a:r>
            <a:r>
              <a:rPr lang="en-GB" dirty="0" err="1">
                <a:latin typeface="Rockwell" panose="02060603020205020403" pitchFamily="18" charset="0"/>
              </a:rPr>
              <a:t>Rigidbody</a:t>
            </a:r>
            <a:r>
              <a:rPr lang="en-GB" dirty="0">
                <a:latin typeface="Rockwell" panose="02060603020205020403" pitchFamily="18" charset="0"/>
              </a:rPr>
              <a:t> interpolation example </a:t>
            </a:r>
            <a:endParaRPr lang="en-GB" dirty="0"/>
          </a:p>
        </p:txBody>
      </p:sp>
      <p:pic>
        <p:nvPicPr>
          <p:cNvPr id="5" name="Content Placeholder 4">
            <a:extLst>
              <a:ext uri="{FF2B5EF4-FFF2-40B4-BE49-F238E27FC236}">
                <a16:creationId xmlns:a16="http://schemas.microsoft.com/office/drawing/2014/main" id="{94E0E337-DDA9-20E3-76ED-DE279DE1950E}"/>
              </a:ext>
            </a:extLst>
          </p:cNvPr>
          <p:cNvPicPr>
            <a:picLocks noGrp="1" noChangeAspect="1"/>
          </p:cNvPicPr>
          <p:nvPr>
            <p:ph idx="1"/>
          </p:nvPr>
        </p:nvPicPr>
        <p:blipFill rotWithShape="1">
          <a:blip r:embed="rId2"/>
          <a:srcRect l="50000" t="7701" r="1063" b="7281"/>
          <a:stretch/>
        </p:blipFill>
        <p:spPr>
          <a:xfrm>
            <a:off x="6084655" y="1000262"/>
            <a:ext cx="2501345" cy="1222198"/>
          </a:xfrm>
        </p:spPr>
      </p:pic>
      <p:pic>
        <p:nvPicPr>
          <p:cNvPr id="7" name="Picture 6">
            <a:extLst>
              <a:ext uri="{FF2B5EF4-FFF2-40B4-BE49-F238E27FC236}">
                <a16:creationId xmlns:a16="http://schemas.microsoft.com/office/drawing/2014/main" id="{61B09DAC-5DAF-6184-7762-3D72B6961564}"/>
              </a:ext>
            </a:extLst>
          </p:cNvPr>
          <p:cNvPicPr>
            <a:picLocks noChangeAspect="1"/>
          </p:cNvPicPr>
          <p:nvPr/>
        </p:nvPicPr>
        <p:blipFill>
          <a:blip r:embed="rId3"/>
          <a:stretch>
            <a:fillRect/>
          </a:stretch>
        </p:blipFill>
        <p:spPr>
          <a:xfrm>
            <a:off x="6084654" y="2289786"/>
            <a:ext cx="2501346" cy="1303571"/>
          </a:xfrm>
          <a:prstGeom prst="rect">
            <a:avLst/>
          </a:prstGeom>
        </p:spPr>
      </p:pic>
      <p:sp>
        <p:nvSpPr>
          <p:cNvPr id="8" name="Content Placeholder 2">
            <a:extLst>
              <a:ext uri="{FF2B5EF4-FFF2-40B4-BE49-F238E27FC236}">
                <a16:creationId xmlns:a16="http://schemas.microsoft.com/office/drawing/2014/main" id="{F146C25B-7784-FEDD-8CED-5A4C4F640278}"/>
              </a:ext>
            </a:extLst>
          </p:cNvPr>
          <p:cNvSpPr txBox="1">
            <a:spLocks/>
          </p:cNvSpPr>
          <p:nvPr/>
        </p:nvSpPr>
        <p:spPr>
          <a:xfrm>
            <a:off x="189571" y="1127760"/>
            <a:ext cx="4288829" cy="3306751"/>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Projectiles in Commodore Mandeville: Revenge of The Martians had to make use of interpolated </a:t>
            </a:r>
            <a:r>
              <a:rPr lang="en-GB" sz="1400" dirty="0" err="1"/>
              <a:t>rigidbodies</a:t>
            </a:r>
            <a:r>
              <a:rPr lang="en-GB" sz="1400" dirty="0"/>
              <a:t>.</a:t>
            </a:r>
          </a:p>
          <a:p>
            <a:pPr marL="342900" lvl="1" indent="0">
              <a:buNone/>
            </a:pPr>
            <a:endParaRPr lang="en-GB" sz="1400" dirty="0"/>
          </a:p>
          <a:p>
            <a:pPr marL="342900" lvl="1" indent="0">
              <a:buNone/>
            </a:pPr>
            <a:r>
              <a:rPr lang="en-GB" sz="1400" dirty="0"/>
              <a:t>Strategy game featured the ability to slow down time while issuing orders.</a:t>
            </a:r>
          </a:p>
          <a:p>
            <a:pPr marL="342900" lvl="1" indent="0">
              <a:buNone/>
            </a:pPr>
            <a:endParaRPr lang="en-GB" sz="1400" dirty="0"/>
          </a:p>
          <a:p>
            <a:pPr marL="342900" lvl="1" indent="0">
              <a:buNone/>
            </a:pPr>
            <a:r>
              <a:rPr lang="en-GB" sz="1400" dirty="0"/>
              <a:t>Game simulation would run at a different update rate to physics update rate, leading to choppy moving projectiles and ships during ramming actions.</a:t>
            </a:r>
          </a:p>
          <a:p>
            <a:pPr marL="342900" lvl="1" indent="0">
              <a:buNone/>
            </a:pPr>
            <a:endParaRPr lang="en-GB" sz="1400" dirty="0"/>
          </a:p>
          <a:p>
            <a:pPr marL="342900" lvl="1" indent="0">
              <a:buNone/>
            </a:pPr>
            <a:r>
              <a:rPr lang="en-GB" sz="1400" dirty="0" err="1"/>
              <a:t>Rigidbody</a:t>
            </a:r>
            <a:r>
              <a:rPr lang="en-GB" sz="1400" dirty="0"/>
              <a:t> interpolation updates the perceived transform of the object independent of the physics engine between physics updates each frame.</a:t>
            </a:r>
          </a:p>
        </p:txBody>
      </p:sp>
      <p:pic>
        <p:nvPicPr>
          <p:cNvPr id="10" name="Picture 9">
            <a:extLst>
              <a:ext uri="{FF2B5EF4-FFF2-40B4-BE49-F238E27FC236}">
                <a16:creationId xmlns:a16="http://schemas.microsoft.com/office/drawing/2014/main" id="{A4D72AB1-B26E-6328-1D3B-9EB48029FC8C}"/>
              </a:ext>
            </a:extLst>
          </p:cNvPr>
          <p:cNvPicPr>
            <a:picLocks noChangeAspect="1"/>
          </p:cNvPicPr>
          <p:nvPr/>
        </p:nvPicPr>
        <p:blipFill>
          <a:blip r:embed="rId4"/>
          <a:stretch>
            <a:fillRect/>
          </a:stretch>
        </p:blipFill>
        <p:spPr>
          <a:xfrm>
            <a:off x="6084654" y="3656919"/>
            <a:ext cx="2501346" cy="1367133"/>
          </a:xfrm>
          <a:prstGeom prst="rect">
            <a:avLst/>
          </a:prstGeom>
        </p:spPr>
      </p:pic>
      <p:sp>
        <p:nvSpPr>
          <p:cNvPr id="11" name="TextBox 10">
            <a:extLst>
              <a:ext uri="{FF2B5EF4-FFF2-40B4-BE49-F238E27FC236}">
                <a16:creationId xmlns:a16="http://schemas.microsoft.com/office/drawing/2014/main" id="{398C7976-DA54-5949-97C1-1E538575F5CF}"/>
              </a:ext>
            </a:extLst>
          </p:cNvPr>
          <p:cNvSpPr txBox="1"/>
          <p:nvPr/>
        </p:nvSpPr>
        <p:spPr>
          <a:xfrm>
            <a:off x="6845340" y="258545"/>
            <a:ext cx="192786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p>
        </p:txBody>
      </p:sp>
    </p:spTree>
    <p:extLst>
      <p:ext uri="{BB962C8B-B14F-4D97-AF65-F5344CB8AC3E}">
        <p14:creationId xmlns:p14="http://schemas.microsoft.com/office/powerpoint/2010/main" val="1642315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3" name="Content Placeholder 2">
            <a:extLst>
              <a:ext uri="{FF2B5EF4-FFF2-40B4-BE49-F238E27FC236}">
                <a16:creationId xmlns:a16="http://schemas.microsoft.com/office/drawing/2014/main" id="{0B8AFB8C-1A51-64C5-D605-849602C973EE}"/>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You may attach scripts to </a:t>
            </a:r>
            <a:r>
              <a:rPr lang="en-GB" sz="1400" b="1" dirty="0"/>
              <a:t>GameObjects</a:t>
            </a:r>
            <a:r>
              <a:rPr lang="en-GB" sz="1400" dirty="0"/>
              <a:t> if they are of the type </a:t>
            </a:r>
            <a:r>
              <a:rPr lang="en-GB" sz="1400" b="1" dirty="0" err="1"/>
              <a:t>Monobehaviour</a:t>
            </a:r>
            <a:r>
              <a:rPr lang="en-GB" sz="1400" b="1" dirty="0"/>
              <a:t>.</a:t>
            </a:r>
          </a:p>
          <a:p>
            <a:pPr marL="342900" lvl="1" indent="0">
              <a:buNone/>
            </a:pPr>
            <a:r>
              <a:rPr lang="en-GB" sz="1400" dirty="0"/>
              <a:t>As examples, you may be looking to implement movement mechanics, weapons, or bot AI.</a:t>
            </a:r>
          </a:p>
          <a:p>
            <a:pPr marL="342900" lvl="1" indent="0">
              <a:buNone/>
            </a:pPr>
            <a:r>
              <a:rPr lang="en-GB" sz="1400" dirty="0"/>
              <a:t>Let’s have a look at a very basic 2D movement script:</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4867200" y="1207282"/>
            <a:ext cx="3620137" cy="3147706"/>
          </a:xfrm>
          <a:prstGeom prst="rect">
            <a:avLst/>
          </a:prstGeom>
        </p:spPr>
      </p:pic>
    </p:spTree>
    <p:extLst>
      <p:ext uri="{BB962C8B-B14F-4D97-AF65-F5344CB8AC3E}">
        <p14:creationId xmlns:p14="http://schemas.microsoft.com/office/powerpoint/2010/main" val="1553098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5068800" y="1268015"/>
            <a:ext cx="3620137" cy="3147706"/>
          </a:xfrm>
          <a:prstGeom prst="rect">
            <a:avLst/>
          </a:prstGeom>
        </p:spPr>
      </p:pic>
      <p:pic>
        <p:nvPicPr>
          <p:cNvPr id="7" name="Picture 6">
            <a:extLst>
              <a:ext uri="{FF2B5EF4-FFF2-40B4-BE49-F238E27FC236}">
                <a16:creationId xmlns:a16="http://schemas.microsoft.com/office/drawing/2014/main" id="{CF030F40-17D1-84C4-454D-D5FE8FB5E2C1}"/>
              </a:ext>
            </a:extLst>
          </p:cNvPr>
          <p:cNvPicPr>
            <a:picLocks noChangeAspect="1"/>
          </p:cNvPicPr>
          <p:nvPr/>
        </p:nvPicPr>
        <p:blipFill>
          <a:blip r:embed="rId4"/>
          <a:stretch>
            <a:fillRect/>
          </a:stretch>
        </p:blipFill>
        <p:spPr>
          <a:xfrm>
            <a:off x="2382582" y="3149650"/>
            <a:ext cx="2526750" cy="1284861"/>
          </a:xfrm>
          <a:prstGeom prst="rect">
            <a:avLst/>
          </a:prstGeom>
        </p:spPr>
      </p:pic>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We can see the representation of the </a:t>
            </a:r>
            <a:r>
              <a:rPr lang="en-GB" sz="1400" b="1" dirty="0" err="1"/>
              <a:t>Monobehaviour</a:t>
            </a:r>
            <a:r>
              <a:rPr lang="en-GB" sz="1400" dirty="0"/>
              <a:t> component we made in the inspector, after it has been attached to an empty </a:t>
            </a:r>
            <a:r>
              <a:rPr lang="en-GB" sz="1400" dirty="0" err="1"/>
              <a:t>GameObject</a:t>
            </a:r>
            <a:r>
              <a:rPr lang="en-GB" sz="1400" dirty="0"/>
              <a:t>. </a:t>
            </a:r>
          </a:p>
          <a:p>
            <a:pPr marL="342900" lvl="1" indent="0">
              <a:buNone/>
            </a:pPr>
            <a:endParaRPr lang="en-GB" sz="1400" dirty="0"/>
          </a:p>
          <a:p>
            <a:pPr marL="342900" lvl="1" indent="0">
              <a:buNone/>
            </a:pPr>
            <a:r>
              <a:rPr lang="en-GB" sz="1400" dirty="0" err="1"/>
              <a:t>SuperBasicMovement</a:t>
            </a:r>
            <a:r>
              <a:rPr lang="en-GB" sz="1400" dirty="0"/>
              <a:t> inherits from </a:t>
            </a:r>
            <a:r>
              <a:rPr lang="en-GB" sz="1400" b="1" dirty="0" err="1"/>
              <a:t>Monobehaviour</a:t>
            </a:r>
            <a:r>
              <a:rPr lang="en-GB" sz="1400" dirty="0"/>
              <a:t>.</a:t>
            </a:r>
          </a:p>
          <a:p>
            <a:pPr marL="342900" lvl="1" indent="0">
              <a:buNone/>
            </a:pPr>
            <a:endParaRPr lang="en-GB" sz="1400" dirty="0"/>
          </a:p>
        </p:txBody>
      </p:sp>
    </p:spTree>
    <p:extLst>
      <p:ext uri="{BB962C8B-B14F-4D97-AF65-F5344CB8AC3E}">
        <p14:creationId xmlns:p14="http://schemas.microsoft.com/office/powerpoint/2010/main" val="1241804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pic>
        <p:nvPicPr>
          <p:cNvPr id="6" name="Picture 5">
            <a:extLst>
              <a:ext uri="{FF2B5EF4-FFF2-40B4-BE49-F238E27FC236}">
                <a16:creationId xmlns:a16="http://schemas.microsoft.com/office/drawing/2014/main" id="{C2451B68-3451-5BCB-4B0B-910DDCC1FE21}"/>
              </a:ext>
            </a:extLst>
          </p:cNvPr>
          <p:cNvPicPr>
            <a:picLocks noChangeAspect="1"/>
          </p:cNvPicPr>
          <p:nvPr/>
        </p:nvPicPr>
        <p:blipFill>
          <a:blip r:embed="rId3"/>
          <a:stretch>
            <a:fillRect/>
          </a:stretch>
        </p:blipFill>
        <p:spPr>
          <a:xfrm>
            <a:off x="5068800" y="1268015"/>
            <a:ext cx="3620137" cy="3147706"/>
          </a:xfrm>
          <a:prstGeom prst="rect">
            <a:avLst/>
          </a:prstGeom>
        </p:spPr>
      </p:pic>
      <p:pic>
        <p:nvPicPr>
          <p:cNvPr id="7" name="Picture 6">
            <a:extLst>
              <a:ext uri="{FF2B5EF4-FFF2-40B4-BE49-F238E27FC236}">
                <a16:creationId xmlns:a16="http://schemas.microsoft.com/office/drawing/2014/main" id="{CF030F40-17D1-84C4-454D-D5FE8FB5E2C1}"/>
              </a:ext>
            </a:extLst>
          </p:cNvPr>
          <p:cNvPicPr>
            <a:picLocks noChangeAspect="1"/>
          </p:cNvPicPr>
          <p:nvPr/>
        </p:nvPicPr>
        <p:blipFill>
          <a:blip r:embed="rId4"/>
          <a:stretch>
            <a:fillRect/>
          </a:stretch>
        </p:blipFill>
        <p:spPr>
          <a:xfrm>
            <a:off x="2441250" y="3149650"/>
            <a:ext cx="2526750" cy="1284861"/>
          </a:xfrm>
          <a:prstGeom prst="rect">
            <a:avLst/>
          </a:prstGeom>
        </p:spPr>
      </p:pic>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45840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In the inspector, the public attribute speed can be seen. This lets us edit the default value of the variable in-editor without changing the code.</a:t>
            </a:r>
          </a:p>
          <a:p>
            <a:pPr marL="342900" lvl="1" indent="0">
              <a:buNone/>
            </a:pPr>
            <a:endParaRPr lang="en-GB" sz="1400" dirty="0"/>
          </a:p>
          <a:p>
            <a:pPr marL="342900" lvl="1" indent="0">
              <a:buNone/>
            </a:pPr>
            <a:r>
              <a:rPr lang="en-GB" sz="1400" dirty="0"/>
              <a:t>A </a:t>
            </a:r>
            <a:r>
              <a:rPr lang="en-GB" sz="1400" b="1" dirty="0" err="1"/>
              <a:t>Monobehaviour</a:t>
            </a:r>
            <a:r>
              <a:rPr lang="en-GB" sz="1400" dirty="0"/>
              <a:t> may reference its host </a:t>
            </a:r>
            <a:r>
              <a:rPr lang="en-GB" sz="1400" b="1" dirty="0" err="1"/>
              <a:t>GameObject</a:t>
            </a:r>
            <a:r>
              <a:rPr lang="en-GB" sz="1400" dirty="0"/>
              <a:t> by simply stating ‘</a:t>
            </a:r>
            <a:r>
              <a:rPr lang="en-GB" sz="1400" dirty="0" err="1"/>
              <a:t>gameObject</a:t>
            </a:r>
            <a:r>
              <a:rPr lang="en-GB" sz="1400" dirty="0"/>
              <a:t>’.</a:t>
            </a:r>
          </a:p>
          <a:p>
            <a:pPr marL="342900" lvl="1" indent="0">
              <a:buNone/>
            </a:pPr>
            <a:endParaRPr lang="en-GB" sz="1400" dirty="0"/>
          </a:p>
          <a:p>
            <a:pPr marL="342900" lvl="1" indent="0">
              <a:buNone/>
            </a:pPr>
            <a:r>
              <a:rPr lang="en-GB" sz="1400" dirty="0"/>
              <a:t>The transform of a </a:t>
            </a:r>
            <a:r>
              <a:rPr lang="en-GB" sz="1400" b="1" dirty="0" err="1"/>
              <a:t>GameObject</a:t>
            </a:r>
            <a:r>
              <a:rPr lang="en-GB" sz="1400" dirty="0"/>
              <a:t> can be referenced by simply stating ‘transform’.</a:t>
            </a:r>
          </a:p>
          <a:p>
            <a:pPr marL="342900" lvl="1" indent="0">
              <a:buNone/>
            </a:pPr>
            <a:endParaRPr lang="en-GB" sz="1400" dirty="0"/>
          </a:p>
        </p:txBody>
      </p:sp>
    </p:spTree>
    <p:extLst>
      <p:ext uri="{BB962C8B-B14F-4D97-AF65-F5344CB8AC3E}">
        <p14:creationId xmlns:p14="http://schemas.microsoft.com/office/powerpoint/2010/main" val="323688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2 – 3: Scripting – Multiple Scripts</a:t>
            </a:r>
          </a:p>
        </p:txBody>
      </p:sp>
      <p:sp>
        <p:nvSpPr>
          <p:cNvPr id="5" name="TextBox 4">
            <a:extLst>
              <a:ext uri="{FF2B5EF4-FFF2-40B4-BE49-F238E27FC236}">
                <a16:creationId xmlns:a16="http://schemas.microsoft.com/office/drawing/2014/main" id="{8967E44A-868E-D3EA-2832-BEA1235C1EB4}"/>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
        <p:nvSpPr>
          <p:cNvPr id="8" name="Content Placeholder 2">
            <a:extLst>
              <a:ext uri="{FF2B5EF4-FFF2-40B4-BE49-F238E27FC236}">
                <a16:creationId xmlns:a16="http://schemas.microsoft.com/office/drawing/2014/main" id="{B34E0634-7759-BD47-2FDA-4077C2455F1F}"/>
              </a:ext>
            </a:extLst>
          </p:cNvPr>
          <p:cNvSpPr txBox="1">
            <a:spLocks/>
          </p:cNvSpPr>
          <p:nvPr/>
        </p:nvSpPr>
        <p:spPr>
          <a:xfrm>
            <a:off x="283171" y="1127760"/>
            <a:ext cx="3424829" cy="330675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t>It is possible to call methods on other script components, so long as the methods are declared as public.</a:t>
            </a:r>
          </a:p>
          <a:p>
            <a:pPr marL="342900" lvl="1" indent="0">
              <a:buNone/>
            </a:pPr>
            <a:endParaRPr lang="en-GB" sz="1400" dirty="0"/>
          </a:p>
          <a:p>
            <a:pPr marL="342900" lvl="1" indent="0">
              <a:buNone/>
            </a:pPr>
            <a:r>
              <a:rPr lang="en-GB" sz="1400" dirty="0"/>
              <a:t>In this example, we look at a simple potential implementation of a projectile hitting a collider and dealing damage if it has an attached Health script.</a:t>
            </a:r>
          </a:p>
          <a:p>
            <a:pPr marL="342900" lvl="1" indent="0">
              <a:buNone/>
            </a:pPr>
            <a:endParaRPr lang="en-GB" sz="1400" dirty="0"/>
          </a:p>
          <a:p>
            <a:pPr marL="342900" lvl="1" indent="0">
              <a:buNone/>
            </a:pPr>
            <a:endParaRPr lang="en-GB" sz="1400" dirty="0"/>
          </a:p>
          <a:p>
            <a:pPr marL="342900" lvl="1" indent="0">
              <a:buNone/>
            </a:pPr>
            <a:endParaRPr lang="en-GB" sz="1400" dirty="0"/>
          </a:p>
        </p:txBody>
      </p:sp>
      <p:pic>
        <p:nvPicPr>
          <p:cNvPr id="4" name="Picture 3">
            <a:extLst>
              <a:ext uri="{FF2B5EF4-FFF2-40B4-BE49-F238E27FC236}">
                <a16:creationId xmlns:a16="http://schemas.microsoft.com/office/drawing/2014/main" id="{7A8D53B4-DA9E-0080-71DB-1066530E817D}"/>
              </a:ext>
            </a:extLst>
          </p:cNvPr>
          <p:cNvPicPr>
            <a:picLocks noChangeAspect="1"/>
          </p:cNvPicPr>
          <p:nvPr/>
        </p:nvPicPr>
        <p:blipFill>
          <a:blip r:embed="rId3"/>
          <a:stretch>
            <a:fillRect/>
          </a:stretch>
        </p:blipFill>
        <p:spPr>
          <a:xfrm>
            <a:off x="4064400" y="1188818"/>
            <a:ext cx="4874400" cy="2182015"/>
          </a:xfrm>
          <a:prstGeom prst="rect">
            <a:avLst/>
          </a:prstGeom>
        </p:spPr>
      </p:pic>
      <p:pic>
        <p:nvPicPr>
          <p:cNvPr id="12292" name="Picture 4" descr="Space Quest: 2099 by LeverSoftware">
            <a:extLst>
              <a:ext uri="{FF2B5EF4-FFF2-40B4-BE49-F238E27FC236}">
                <a16:creationId xmlns:a16="http://schemas.microsoft.com/office/drawing/2014/main" id="{411F205A-F424-C39D-8AC3-166977AB71B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10298" y="3291634"/>
            <a:ext cx="2141702" cy="12922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4E20E09-1F9F-8A11-467A-1B360E3306B3}"/>
              </a:ext>
            </a:extLst>
          </p:cNvPr>
          <p:cNvCxnSpPr>
            <a:cxnSpLocks/>
          </p:cNvCxnSpPr>
          <p:nvPr/>
        </p:nvCxnSpPr>
        <p:spPr>
          <a:xfrm flipH="1">
            <a:off x="2418807" y="3656841"/>
            <a:ext cx="7879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CF9A92B-F3AD-D582-21AE-DF138177F35A}"/>
              </a:ext>
            </a:extLst>
          </p:cNvPr>
          <p:cNvSpPr txBox="1">
            <a:spLocks/>
          </p:cNvSpPr>
          <p:nvPr/>
        </p:nvSpPr>
        <p:spPr>
          <a:xfrm>
            <a:off x="2812778" y="3528442"/>
            <a:ext cx="1429229" cy="4262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None/>
            </a:pPr>
            <a:r>
              <a:rPr lang="en-GB" sz="1400" dirty="0">
                <a:solidFill>
                  <a:srgbClr val="FF0000"/>
                </a:solidFill>
              </a:rPr>
              <a:t>projectile</a:t>
            </a:r>
          </a:p>
        </p:txBody>
      </p:sp>
    </p:spTree>
    <p:extLst>
      <p:ext uri="{BB962C8B-B14F-4D97-AF65-F5344CB8AC3E}">
        <p14:creationId xmlns:p14="http://schemas.microsoft.com/office/powerpoint/2010/main" val="3484840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Prefabs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369219"/>
            <a:ext cx="8613180" cy="2888456"/>
          </a:xfrm>
        </p:spPr>
        <p:txBody>
          <a:bodyPr>
            <a:normAutofit/>
          </a:bodyPr>
          <a:lstStyle/>
          <a:p>
            <a:pPr marL="0" indent="0">
              <a:buNone/>
            </a:pPr>
            <a:r>
              <a:rPr lang="en-GB" sz="1400" dirty="0"/>
              <a:t>Unity’s Prefab system allows you to create, configure, and store a </a:t>
            </a:r>
            <a:r>
              <a:rPr lang="en-GB" sz="1400" dirty="0" err="1"/>
              <a:t>GameObject</a:t>
            </a:r>
            <a:r>
              <a:rPr lang="en-GB" sz="1400" dirty="0"/>
              <a:t> complete with all its components, property values, and child GameObjects as a reusable Asset. </a:t>
            </a:r>
          </a:p>
          <a:p>
            <a:pPr marL="0" indent="0">
              <a:buNone/>
            </a:pPr>
            <a:endParaRPr lang="en-GB" sz="1400" dirty="0"/>
          </a:p>
          <a:p>
            <a:pPr marL="0" indent="0">
              <a:buNone/>
            </a:pPr>
            <a:r>
              <a:rPr lang="en-GB" sz="1400" dirty="0"/>
              <a:t>Any edits that you make to a Prefab Asset are automatically reflected in the instances of that Prefab, allowing you to easily make broad changes across your whole Project without having to repeatedly make the same edit to every copy of the Asset.</a:t>
            </a:r>
          </a:p>
        </p:txBody>
      </p:sp>
    </p:spTree>
    <p:extLst>
      <p:ext uri="{BB962C8B-B14F-4D97-AF65-F5344CB8AC3E}">
        <p14:creationId xmlns:p14="http://schemas.microsoft.com/office/powerpoint/2010/main" val="74330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Interactions</a:t>
            </a:r>
            <a:r>
              <a:rPr lang="en-GB" dirty="0"/>
              <a:t> within the Unity Engine.</a:t>
            </a:r>
          </a:p>
          <a:p>
            <a:pPr lvl="1"/>
            <a:r>
              <a:rPr lang="en-GB" dirty="0"/>
              <a:t>Physics and </a:t>
            </a:r>
            <a:r>
              <a:rPr lang="en-GB" dirty="0" err="1"/>
              <a:t>Rigidbodies</a:t>
            </a:r>
            <a:endParaRPr lang="en-GB" dirty="0"/>
          </a:p>
          <a:p>
            <a:pPr lvl="1"/>
            <a:r>
              <a:rPr lang="en-GB" dirty="0"/>
              <a:t>Collisions</a:t>
            </a:r>
          </a:p>
          <a:p>
            <a:pPr lvl="1"/>
            <a:r>
              <a:rPr lang="en-GB" dirty="0"/>
              <a:t>Scripting</a:t>
            </a:r>
          </a:p>
          <a:p>
            <a:pPr lvl="1"/>
            <a:r>
              <a:rPr lang="en-GB" dirty="0"/>
              <a:t>Prefabs and </a:t>
            </a:r>
            <a:r>
              <a:rPr lang="en-GB" dirty="0" err="1"/>
              <a:t>GameObject</a:t>
            </a:r>
            <a:r>
              <a:rPr lang="en-GB" dirty="0"/>
              <a:t> Instantiation</a:t>
            </a:r>
          </a:p>
          <a:p>
            <a:pPr lvl="1"/>
            <a:r>
              <a:rPr lang="en-GB" dirty="0"/>
              <a:t>Scene Management</a:t>
            </a:r>
          </a:p>
          <a:p>
            <a:pPr lvl="1"/>
            <a:r>
              <a:rPr lang="en-GB" dirty="0"/>
              <a:t>Packages and Imports</a:t>
            </a:r>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37567604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Prefabs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Continuing with our example, projectiles fired at runtime would be </a:t>
            </a:r>
            <a:r>
              <a:rPr lang="en-GB" sz="1200" b="1" dirty="0" err="1"/>
              <a:t>GameObject</a:t>
            </a:r>
            <a:r>
              <a:rPr lang="en-GB" sz="1200" dirty="0"/>
              <a:t> instances of a </a:t>
            </a:r>
            <a:r>
              <a:rPr lang="en-GB" sz="1200" b="1" dirty="0"/>
              <a:t>Prefab</a:t>
            </a:r>
            <a:r>
              <a:rPr lang="en-GB" sz="1200" dirty="0"/>
              <a:t>.</a:t>
            </a:r>
          </a:p>
          <a:p>
            <a:pPr marL="0" indent="0">
              <a:buNone/>
            </a:pPr>
            <a:endParaRPr lang="en-GB" sz="1200" dirty="0"/>
          </a:p>
          <a:p>
            <a:pPr marL="0" indent="0">
              <a:buNone/>
            </a:pPr>
            <a:r>
              <a:rPr lang="en-GB" sz="1200" dirty="0"/>
              <a:t>Boris may fire orange coloured rockets using his rocket rifle.</a:t>
            </a:r>
          </a:p>
          <a:p>
            <a:pPr marL="0" indent="0">
              <a:buNone/>
            </a:pPr>
            <a:r>
              <a:rPr lang="en-GB" sz="1200" dirty="0"/>
              <a:t>The </a:t>
            </a:r>
            <a:r>
              <a:rPr lang="en-GB" sz="1200" b="1" dirty="0" err="1"/>
              <a:t>Monobehaviour</a:t>
            </a:r>
            <a:r>
              <a:rPr lang="en-GB" sz="1200" dirty="0"/>
              <a:t> ‘Rocket Rifle</a:t>
            </a:r>
            <a:r>
              <a:rPr lang="en-GB" sz="1200" b="1" dirty="0"/>
              <a:t>’ </a:t>
            </a:r>
            <a:r>
              <a:rPr lang="en-GB" sz="1200" dirty="0"/>
              <a:t>has a </a:t>
            </a:r>
            <a:r>
              <a:rPr lang="en-GB" sz="1200" b="1" dirty="0"/>
              <a:t>public </a:t>
            </a:r>
            <a:r>
              <a:rPr lang="en-GB" sz="1200" b="1" dirty="0" err="1"/>
              <a:t>GameObject</a:t>
            </a:r>
            <a:r>
              <a:rPr lang="en-GB" sz="1200" b="1" dirty="0"/>
              <a:t> </a:t>
            </a:r>
            <a:r>
              <a:rPr lang="en-GB" sz="1200" dirty="0"/>
              <a:t>field ‘Projectile’. This may take a rocket </a:t>
            </a:r>
            <a:r>
              <a:rPr lang="en-GB" sz="1200" b="1" dirty="0"/>
              <a:t>Prefab </a:t>
            </a:r>
            <a:r>
              <a:rPr lang="en-GB" sz="1200" dirty="0"/>
              <a:t>object that has already been defined and saved to the project directory.</a:t>
            </a:r>
          </a:p>
        </p:txBody>
      </p:sp>
      <p:pic>
        <p:nvPicPr>
          <p:cNvPr id="5" name="Picture 4">
            <a:extLst>
              <a:ext uri="{FF2B5EF4-FFF2-40B4-BE49-F238E27FC236}">
                <a16:creationId xmlns:a16="http://schemas.microsoft.com/office/drawing/2014/main" id="{EDE4B652-4130-67AB-F228-9B1778DDE472}"/>
              </a:ext>
            </a:extLst>
          </p:cNvPr>
          <p:cNvPicPr>
            <a:picLocks noChangeAspect="1"/>
          </p:cNvPicPr>
          <p:nvPr/>
        </p:nvPicPr>
        <p:blipFill>
          <a:blip r:embed="rId3"/>
          <a:stretch>
            <a:fillRect/>
          </a:stretch>
        </p:blipFill>
        <p:spPr>
          <a:xfrm>
            <a:off x="3916681" y="1193959"/>
            <a:ext cx="4955580" cy="3360730"/>
          </a:xfrm>
          <a:prstGeom prst="rect">
            <a:avLst/>
          </a:prstGeom>
        </p:spPr>
      </p:pic>
      <p:sp>
        <p:nvSpPr>
          <p:cNvPr id="6" name="Rectangle 5">
            <a:extLst>
              <a:ext uri="{FF2B5EF4-FFF2-40B4-BE49-F238E27FC236}">
                <a16:creationId xmlns:a16="http://schemas.microsoft.com/office/drawing/2014/main" id="{5A915EEB-5D10-1F3A-E8A0-AF75F80DB313}"/>
              </a:ext>
            </a:extLst>
          </p:cNvPr>
          <p:cNvSpPr/>
          <p:nvPr/>
        </p:nvSpPr>
        <p:spPr>
          <a:xfrm>
            <a:off x="4024313" y="1706249"/>
            <a:ext cx="969168"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4946F9CA-223A-2130-5772-B490ABD51CDE}"/>
              </a:ext>
            </a:extLst>
          </p:cNvPr>
          <p:cNvSpPr/>
          <p:nvPr/>
        </p:nvSpPr>
        <p:spPr>
          <a:xfrm>
            <a:off x="7962899" y="3306448"/>
            <a:ext cx="842963" cy="939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B4743ED-C6B5-8F88-B9D4-485AE2C90C46}"/>
              </a:ext>
            </a:extLst>
          </p:cNvPr>
          <p:cNvSpPr/>
          <p:nvPr/>
        </p:nvSpPr>
        <p:spPr>
          <a:xfrm>
            <a:off x="6219824" y="3782698"/>
            <a:ext cx="357189" cy="3702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5077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6B514D-418F-7B70-C3B3-1585F9EBFA7E}"/>
              </a:ext>
            </a:extLst>
          </p:cNvPr>
          <p:cNvPicPr>
            <a:picLocks noChangeAspect="1"/>
          </p:cNvPicPr>
          <p:nvPr/>
        </p:nvPicPr>
        <p:blipFill>
          <a:blip r:embed="rId3"/>
          <a:stretch>
            <a:fillRect/>
          </a:stretch>
        </p:blipFill>
        <p:spPr>
          <a:xfrm>
            <a:off x="3928229" y="1120567"/>
            <a:ext cx="4981416" cy="3499057"/>
          </a:xfrm>
          <a:prstGeom prst="rect">
            <a:avLst/>
          </a:prstGeom>
        </p:spPr>
      </p:pic>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Instances</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When Boris fires his Rocket Rifle, an ‘</a:t>
            </a:r>
            <a:r>
              <a:rPr lang="en-GB" sz="1200" dirty="0" err="1"/>
              <a:t>OrangeRocket</a:t>
            </a:r>
            <a:r>
              <a:rPr lang="en-GB" sz="1200" dirty="0"/>
              <a:t>’ </a:t>
            </a:r>
            <a:r>
              <a:rPr lang="en-GB" sz="1200" b="1" dirty="0" err="1"/>
              <a:t>GameObject</a:t>
            </a:r>
            <a:r>
              <a:rPr lang="en-GB" sz="1200" dirty="0"/>
              <a:t> is instantiated at the weapon’s barrel position.</a:t>
            </a:r>
          </a:p>
          <a:p>
            <a:pPr marL="0" indent="0">
              <a:buNone/>
            </a:pPr>
            <a:r>
              <a:rPr lang="en-GB" sz="1200" dirty="0"/>
              <a:t>The rocket’s properties have been defined by its original prefab.</a:t>
            </a:r>
          </a:p>
          <a:p>
            <a:pPr marL="0" indent="0">
              <a:buNone/>
            </a:pPr>
            <a:r>
              <a:rPr lang="en-GB" sz="1200" dirty="0"/>
              <a:t>The rocket has been named as a clone, as seen in the Hierarchy – a convention to denote GameObjects instantiated at runtime.</a:t>
            </a:r>
          </a:p>
          <a:p>
            <a:pPr marL="0" indent="0">
              <a:buNone/>
            </a:pPr>
            <a:endParaRPr lang="en-GB" sz="1400" dirty="0"/>
          </a:p>
        </p:txBody>
      </p:sp>
      <p:sp>
        <p:nvSpPr>
          <p:cNvPr id="6" name="Rectangle 5">
            <a:extLst>
              <a:ext uri="{FF2B5EF4-FFF2-40B4-BE49-F238E27FC236}">
                <a16:creationId xmlns:a16="http://schemas.microsoft.com/office/drawing/2014/main" id="{5A915EEB-5D10-1F3A-E8A0-AF75F80DB313}"/>
              </a:ext>
            </a:extLst>
          </p:cNvPr>
          <p:cNvSpPr/>
          <p:nvPr/>
        </p:nvSpPr>
        <p:spPr>
          <a:xfrm>
            <a:off x="4098130" y="1761017"/>
            <a:ext cx="878681" cy="835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4F0D0522-D1D0-1853-5816-A6BC01C8E2AA}"/>
              </a:ext>
            </a:extLst>
          </p:cNvPr>
          <p:cNvPicPr>
            <a:picLocks noChangeAspect="1"/>
          </p:cNvPicPr>
          <p:nvPr/>
        </p:nvPicPr>
        <p:blipFill rotWithShape="1">
          <a:blip r:embed="rId4"/>
          <a:srcRect l="44287" t="5369" r="46939" b="91675"/>
          <a:stretch/>
        </p:blipFill>
        <p:spPr>
          <a:xfrm>
            <a:off x="6078536" y="1329807"/>
            <a:ext cx="492919" cy="112027"/>
          </a:xfrm>
          <a:prstGeom prst="rect">
            <a:avLst/>
          </a:prstGeom>
        </p:spPr>
      </p:pic>
    </p:spTree>
    <p:extLst>
      <p:ext uri="{BB962C8B-B14F-4D97-AF65-F5344CB8AC3E}">
        <p14:creationId xmlns:p14="http://schemas.microsoft.com/office/powerpoint/2010/main" val="1215201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9C2F-ED40-BC24-2919-17209D793A4C}"/>
              </a:ext>
            </a:extLst>
          </p:cNvPr>
          <p:cNvSpPr>
            <a:spLocks noGrp="1"/>
          </p:cNvSpPr>
          <p:nvPr>
            <p:ph type="title"/>
          </p:nvPr>
        </p:nvSpPr>
        <p:spPr/>
        <p:txBody>
          <a:bodyPr/>
          <a:lstStyle/>
          <a:p>
            <a:r>
              <a:rPr lang="en-GB" dirty="0">
                <a:latin typeface="Rockwell" panose="02060603020205020403" pitchFamily="18" charset="0"/>
              </a:rPr>
              <a:t>2 – 4: Instantiation</a:t>
            </a:r>
            <a:endParaRPr lang="en-GB" dirty="0"/>
          </a:p>
        </p:txBody>
      </p:sp>
      <p:sp>
        <p:nvSpPr>
          <p:cNvPr id="3" name="Content Placeholder 2">
            <a:extLst>
              <a:ext uri="{FF2B5EF4-FFF2-40B4-BE49-F238E27FC236}">
                <a16:creationId xmlns:a16="http://schemas.microsoft.com/office/drawing/2014/main" id="{1B6371C7-A3F3-C783-6660-55D37AA3D206}"/>
              </a:ext>
            </a:extLst>
          </p:cNvPr>
          <p:cNvSpPr>
            <a:spLocks noGrp="1"/>
          </p:cNvSpPr>
          <p:nvPr>
            <p:ph idx="1"/>
          </p:nvPr>
        </p:nvSpPr>
        <p:spPr>
          <a:xfrm>
            <a:off x="370800" y="1193959"/>
            <a:ext cx="3492540" cy="3063716"/>
          </a:xfrm>
        </p:spPr>
        <p:txBody>
          <a:bodyPr>
            <a:normAutofit/>
          </a:bodyPr>
          <a:lstStyle/>
          <a:p>
            <a:pPr marL="0" indent="0">
              <a:buNone/>
            </a:pPr>
            <a:r>
              <a:rPr lang="en-GB" sz="1200" dirty="0"/>
              <a:t>Show how the projectile was </a:t>
            </a:r>
            <a:r>
              <a:rPr lang="en-GB" sz="1200" dirty="0" err="1"/>
              <a:t>intantiated</a:t>
            </a:r>
            <a:endParaRPr lang="en-GB" sz="1200" dirty="0"/>
          </a:p>
          <a:p>
            <a:pPr marL="0" indent="0">
              <a:buNone/>
            </a:pPr>
            <a:endParaRPr lang="en-GB" sz="1400" dirty="0"/>
          </a:p>
        </p:txBody>
      </p:sp>
    </p:spTree>
    <p:extLst>
      <p:ext uri="{BB962C8B-B14F-4D97-AF65-F5344CB8AC3E}">
        <p14:creationId xmlns:p14="http://schemas.microsoft.com/office/powerpoint/2010/main" val="1736980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E278-8845-3B4C-90B8-21A5FC794C5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DC789E3-A5E1-C740-883E-2A3C2FE5E7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735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Implementation</a:t>
            </a:r>
            <a:r>
              <a:rPr lang="en-GB" dirty="0"/>
              <a:t> within the Unity Engine.</a:t>
            </a:r>
          </a:p>
          <a:p>
            <a:pPr lvl="1"/>
            <a:r>
              <a:rPr lang="en-GB" dirty="0"/>
              <a:t>C# and OOP within Unity</a:t>
            </a:r>
          </a:p>
          <a:p>
            <a:pPr lvl="1"/>
            <a:r>
              <a:rPr lang="en-GB" dirty="0"/>
              <a:t>Coroutines</a:t>
            </a:r>
          </a:p>
          <a:p>
            <a:pPr lvl="1"/>
            <a:r>
              <a:rPr lang="en-GB" dirty="0"/>
              <a:t>Addressing components in code</a:t>
            </a:r>
          </a:p>
          <a:p>
            <a:pPr lvl="1"/>
            <a:r>
              <a:rPr lang="en-GB" dirty="0"/>
              <a:t>The Console</a:t>
            </a:r>
          </a:p>
          <a:p>
            <a:pPr lvl="1"/>
            <a:r>
              <a:rPr lang="en-GB" dirty="0"/>
              <a:t>Performance Profiler</a:t>
            </a:r>
          </a:p>
          <a:p>
            <a:pPr lvl="1"/>
            <a:r>
              <a:rPr lang="en-GB" dirty="0"/>
              <a:t>Creating User Interfaces</a:t>
            </a:r>
          </a:p>
          <a:p>
            <a:pPr lvl="1"/>
            <a:endParaRPr lang="en-GB" dirty="0"/>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4042194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Effects</a:t>
            </a:r>
            <a:r>
              <a:rPr lang="en-GB" dirty="0"/>
              <a:t> within the Unity Engine.</a:t>
            </a:r>
          </a:p>
          <a:p>
            <a:pPr lvl="1"/>
            <a:r>
              <a:rPr lang="en-GB" dirty="0"/>
              <a:t>Lighting</a:t>
            </a:r>
          </a:p>
          <a:p>
            <a:pPr lvl="1"/>
            <a:r>
              <a:rPr lang="en-GB" dirty="0"/>
              <a:t>The Particle System</a:t>
            </a:r>
          </a:p>
          <a:p>
            <a:pPr lvl="1"/>
            <a:r>
              <a:rPr lang="en-GB" dirty="0"/>
              <a:t>Audio Sources and Audio Listeners</a:t>
            </a:r>
          </a:p>
          <a:p>
            <a:pPr lvl="1"/>
            <a:r>
              <a:rPr lang="en-GB" dirty="0"/>
              <a:t>Sprites</a:t>
            </a:r>
          </a:p>
          <a:p>
            <a:pPr lvl="1"/>
            <a:r>
              <a:rPr lang="en-GB" dirty="0"/>
              <a:t>Shaders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90360" y="540097"/>
            <a:ext cx="1767840" cy="461665"/>
          </a:xfrm>
          <a:prstGeom prst="rect">
            <a:avLst/>
          </a:prstGeom>
          <a:noFill/>
        </p:spPr>
        <p:txBody>
          <a:bodyPr wrap="square" rtlCol="0">
            <a:spAutoFit/>
          </a:bodyPr>
          <a:lstStyle/>
          <a:p>
            <a:pPr algn="ctr"/>
            <a:r>
              <a:rPr lang="en-GB" sz="2400" dirty="0">
                <a:solidFill>
                  <a:srgbClr val="00B050"/>
                </a:solidFill>
                <a:latin typeface="Rockwell" panose="02060603020205020403" pitchFamily="18" charset="0"/>
              </a:rPr>
              <a:t>Essential</a:t>
            </a:r>
          </a:p>
        </p:txBody>
      </p:sp>
    </p:spTree>
    <p:extLst>
      <p:ext uri="{BB962C8B-B14F-4D97-AF65-F5344CB8AC3E}">
        <p14:creationId xmlns:p14="http://schemas.microsoft.com/office/powerpoint/2010/main" val="44443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2F38-8283-54CA-D585-3B9B01971264}"/>
              </a:ext>
            </a:extLst>
          </p:cNvPr>
          <p:cNvSpPr>
            <a:spLocks noGrp="1"/>
          </p:cNvSpPr>
          <p:nvPr>
            <p:ph type="title"/>
          </p:nvPr>
        </p:nvSpPr>
        <p:spPr/>
        <p:txBody>
          <a:bodyPr/>
          <a:lstStyle/>
          <a:p>
            <a:r>
              <a:rPr lang="en-GB" dirty="0">
                <a:latin typeface="Rockwell" panose="02060603020205020403" pitchFamily="18" charset="0"/>
              </a:rPr>
              <a:t>In This Session:</a:t>
            </a:r>
          </a:p>
        </p:txBody>
      </p:sp>
      <p:sp>
        <p:nvSpPr>
          <p:cNvPr id="3" name="Content Placeholder 2">
            <a:extLst>
              <a:ext uri="{FF2B5EF4-FFF2-40B4-BE49-F238E27FC236}">
                <a16:creationId xmlns:a16="http://schemas.microsoft.com/office/drawing/2014/main" id="{533561C8-FD86-7432-C8C6-C8B0DB2523D3}"/>
              </a:ext>
            </a:extLst>
          </p:cNvPr>
          <p:cNvSpPr>
            <a:spLocks noGrp="1"/>
          </p:cNvSpPr>
          <p:nvPr>
            <p:ph idx="1"/>
          </p:nvPr>
        </p:nvSpPr>
        <p:spPr/>
        <p:txBody>
          <a:bodyPr/>
          <a:lstStyle/>
          <a:p>
            <a:r>
              <a:rPr lang="en-GB" b="1" dirty="0"/>
              <a:t>Advanced Effects</a:t>
            </a:r>
            <a:r>
              <a:rPr lang="en-GB" dirty="0"/>
              <a:t> within the Unity Engine.</a:t>
            </a:r>
          </a:p>
          <a:p>
            <a:pPr lvl="1"/>
            <a:r>
              <a:rPr lang="en-GB" dirty="0"/>
              <a:t>Post Processing</a:t>
            </a:r>
          </a:p>
          <a:p>
            <a:pPr lvl="1"/>
            <a:r>
              <a:rPr lang="en-GB" dirty="0"/>
              <a:t>Ambient Occlusion</a:t>
            </a:r>
          </a:p>
          <a:p>
            <a:pPr lvl="1"/>
            <a:r>
              <a:rPr lang="en-GB" dirty="0"/>
              <a:t>Global Illumination</a:t>
            </a:r>
          </a:p>
          <a:p>
            <a:pPr lvl="1"/>
            <a:r>
              <a:rPr lang="en-GB" dirty="0"/>
              <a:t>Culling Masks and Layers</a:t>
            </a:r>
          </a:p>
          <a:p>
            <a:pPr marL="342900" lvl="1" indent="0">
              <a:buNone/>
            </a:pPr>
            <a:endParaRPr lang="en-GB" dirty="0"/>
          </a:p>
          <a:p>
            <a:pPr lvl="1"/>
            <a:endParaRPr lang="en-GB" dirty="0"/>
          </a:p>
          <a:p>
            <a:pPr lvl="1"/>
            <a:endParaRPr lang="en-GB" dirty="0"/>
          </a:p>
          <a:p>
            <a:pPr lvl="1"/>
            <a:endParaRPr lang="en-GB" dirty="0"/>
          </a:p>
          <a:p>
            <a:pPr marL="342900" lvl="1" indent="0">
              <a:buNone/>
            </a:pPr>
            <a:endParaRPr lang="en-GB" dirty="0"/>
          </a:p>
          <a:p>
            <a:pPr lvl="1"/>
            <a:endParaRPr lang="en-GB" dirty="0"/>
          </a:p>
          <a:p>
            <a:endParaRPr lang="en-GB" dirty="0"/>
          </a:p>
        </p:txBody>
      </p:sp>
      <p:sp>
        <p:nvSpPr>
          <p:cNvPr id="4" name="TextBox 3">
            <a:extLst>
              <a:ext uri="{FF2B5EF4-FFF2-40B4-BE49-F238E27FC236}">
                <a16:creationId xmlns:a16="http://schemas.microsoft.com/office/drawing/2014/main" id="{9FEBF79C-B4ED-F0E5-0A97-3E97B8A78F56}"/>
              </a:ext>
            </a:extLst>
          </p:cNvPr>
          <p:cNvSpPr txBox="1"/>
          <p:nvPr/>
        </p:nvSpPr>
        <p:spPr>
          <a:xfrm>
            <a:off x="6614160" y="540097"/>
            <a:ext cx="1844040" cy="461665"/>
          </a:xfrm>
          <a:prstGeom prst="rect">
            <a:avLst/>
          </a:prstGeom>
          <a:noFill/>
        </p:spPr>
        <p:txBody>
          <a:bodyPr wrap="square" rtlCol="0">
            <a:spAutoFit/>
          </a:bodyPr>
          <a:lstStyle/>
          <a:p>
            <a:pPr algn="ctr"/>
            <a:r>
              <a:rPr lang="en-GB" sz="2400" dirty="0">
                <a:solidFill>
                  <a:srgbClr val="FFC000"/>
                </a:solidFill>
                <a:latin typeface="Rockwell" panose="02060603020205020403" pitchFamily="18" charset="0"/>
              </a:rPr>
              <a:t>Conditional</a:t>
            </a:r>
            <a:endParaRPr lang="en-GB" sz="2400" dirty="0">
              <a:solidFill>
                <a:srgbClr val="00B050"/>
              </a:solidFill>
              <a:latin typeface="Rockwell" panose="02060603020205020403" pitchFamily="18" charset="0"/>
            </a:endParaRPr>
          </a:p>
        </p:txBody>
      </p:sp>
    </p:spTree>
    <p:extLst>
      <p:ext uri="{BB962C8B-B14F-4D97-AF65-F5344CB8AC3E}">
        <p14:creationId xmlns:p14="http://schemas.microsoft.com/office/powerpoint/2010/main" val="3461556031"/>
      </p:ext>
    </p:extLst>
  </p:cSld>
  <p:clrMapOvr>
    <a:masterClrMapping/>
  </p:clrMapOvr>
</p:sld>
</file>

<file path=ppt/theme/theme1.xml><?xml version="1.0" encoding="utf-8"?>
<a:theme xmlns:a="http://schemas.openxmlformats.org/drawingml/2006/main" name="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F083564A-2207-4647-8BE4-8FD103A87836}"/>
    </a:ext>
  </a:extLst>
</a:theme>
</file>

<file path=ppt/theme/theme2.xml><?xml version="1.0" encoding="utf-8"?>
<a:theme xmlns:a="http://schemas.openxmlformats.org/drawingml/2006/main" name="University of Bristol (Custom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42F8F13-2998-DF4F-BD55-F97E0348F1D9}" vid="{2CA93492-6BF1-6943-AC27-762D379CC7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18CF241A90FF499F246F937C358300" ma:contentTypeVersion="15" ma:contentTypeDescription="Create a new document." ma:contentTypeScope="" ma:versionID="6b4f1e86dc28aa8ecba08824997af9b2">
  <xsd:schema xmlns:xsd="http://www.w3.org/2001/XMLSchema" xmlns:xs="http://www.w3.org/2001/XMLSchema" xmlns:p="http://schemas.microsoft.com/office/2006/metadata/properties" xmlns:ns2="096f1adb-ea5a-4dff-ab2b-a4fd43da3d8e" xmlns:ns3="cee1e4d5-1e4f-4724-9d5e-788c2c993551" xmlns:ns4="edb9d0e4-5370-4cfb-9e4e-bdf6de379f60" targetNamespace="http://schemas.microsoft.com/office/2006/metadata/properties" ma:root="true" ma:fieldsID="756b1db804e9c710e3e6693093476936" ns2:_="" ns3:_="" ns4:_="">
    <xsd:import namespace="096f1adb-ea5a-4dff-ab2b-a4fd43da3d8e"/>
    <xsd:import namespace="cee1e4d5-1e4f-4724-9d5e-788c2c993551"/>
    <xsd:import namespace="edb9d0e4-5370-4cfb-9e4e-bdf6de379f6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6f1adb-ea5a-4dff-ab2b-a4fd43da3d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e1e4d5-1e4f-4724-9d5e-788c2c993551"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b9d0e4-5370-4cfb-9e4e-bdf6de379f60"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2d97a6e6-d1a5-4f5a-9617-3779127589de}" ma:internalName="TaxCatchAll" ma:showField="CatchAllData" ma:web="db58e496-3217-4c2e-99be-bae25f41cc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db9d0e4-5370-4cfb-9e4e-bdf6de379f60" xsi:nil="true"/>
    <lcf76f155ced4ddcb4097134ff3c332f xmlns="096f1adb-ea5a-4dff-ab2b-a4fd43da3d8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8AE88D-91E1-44CB-845D-142F67851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6f1adb-ea5a-4dff-ab2b-a4fd43da3d8e"/>
    <ds:schemaRef ds:uri="cee1e4d5-1e4f-4724-9d5e-788c2c993551"/>
    <ds:schemaRef ds:uri="edb9d0e4-5370-4cfb-9e4e-bdf6de379f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08965F-072B-4FB6-B58A-1C235926366A}">
  <ds:schemaRefs>
    <ds:schemaRef ds:uri="http://schemas.microsoft.com/sharepoint/v3/contenttype/forms"/>
  </ds:schemaRefs>
</ds:datastoreItem>
</file>

<file path=customXml/itemProps3.xml><?xml version="1.0" encoding="utf-8"?>
<ds:datastoreItem xmlns:ds="http://schemas.openxmlformats.org/officeDocument/2006/customXml" ds:itemID="{C914A693-2D51-470F-91F5-48A71B265FA3}">
  <ds:schemaRefs>
    <ds:schemaRef ds:uri="http://schemas.microsoft.com/office/2006/metadata/properties"/>
    <ds:schemaRef ds:uri="http://schemas.microsoft.com/office/infopath/2007/PartnerControls"/>
    <ds:schemaRef ds:uri="edb9d0e4-5370-4cfb-9e4e-bdf6de379f60"/>
    <ds:schemaRef ds:uri="096f1adb-ea5a-4dff-ab2b-a4fd43da3d8e"/>
  </ds:schemaRefs>
</ds:datastoreItem>
</file>

<file path=docProps/app.xml><?xml version="1.0" encoding="utf-8"?>
<Properties xmlns="http://schemas.openxmlformats.org/officeDocument/2006/extended-properties" xmlns:vt="http://schemas.openxmlformats.org/officeDocument/2006/docPropsVTypes">
  <Template>University of Bristol (Main URL)</Template>
  <TotalTime>1541</TotalTime>
  <Words>3228</Words>
  <Application>Microsoft Office PowerPoint</Application>
  <PresentationFormat>On-screen Show (16:9)</PresentationFormat>
  <Paragraphs>483</Paragraphs>
  <Slides>63</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Arial</vt:lpstr>
      <vt:lpstr>Arial Black</vt:lpstr>
      <vt:lpstr>Calibri</vt:lpstr>
      <vt:lpstr>Courier New</vt:lpstr>
      <vt:lpstr>Rockwell</vt:lpstr>
      <vt:lpstr>Wingdings</vt:lpstr>
      <vt:lpstr>University of Bristol (Main URL)</vt:lpstr>
      <vt:lpstr>University of Bristol (Custom URL)</vt:lpstr>
      <vt:lpstr>COMS30043  Games Project</vt:lpstr>
      <vt:lpstr>Preamble</vt:lpstr>
      <vt:lpstr>PowerPoint Presentation</vt:lpstr>
      <vt:lpstr>About Unity</vt:lpstr>
      <vt:lpstr>In This Session:</vt:lpstr>
      <vt:lpstr>In This Session:</vt:lpstr>
      <vt:lpstr>In This Session:</vt:lpstr>
      <vt:lpstr>In This Session:</vt:lpstr>
      <vt:lpstr>In This Session:</vt:lpstr>
      <vt:lpstr>In This Session:</vt:lpstr>
      <vt:lpstr>In This Session:</vt:lpstr>
      <vt:lpstr>In This Session:</vt:lpstr>
      <vt:lpstr>In This Session:</vt:lpstr>
      <vt:lpstr>Basics of the Unity Engine</vt:lpstr>
      <vt:lpstr>1 – 1:  Installing Unity</vt:lpstr>
      <vt:lpstr>1 – 1:  Installing Unity</vt:lpstr>
      <vt:lpstr>1 – 1:  Installing Unity</vt:lpstr>
      <vt:lpstr>1 – 1:  Installing Unity</vt:lpstr>
      <vt:lpstr>1 – 1:  Installing Unity</vt:lpstr>
      <vt:lpstr>1 – 2:  Compatible IDEs</vt:lpstr>
      <vt:lpstr>1 – 2:  Compatible IDEs</vt:lpstr>
      <vt:lpstr>1 – 2:  Compatible IDEs</vt:lpstr>
      <vt:lpstr>1 – 2:  Compatible IDEs</vt:lpstr>
      <vt:lpstr>1 – 3:  Preferences</vt:lpstr>
      <vt:lpstr>1 – 3:  Preferences</vt:lpstr>
      <vt:lpstr>1 – 4:  Project Settings</vt:lpstr>
      <vt:lpstr>1 – 4:  Project Settings</vt:lpstr>
      <vt:lpstr>1 – 4:  Navigating The Editor</vt:lpstr>
      <vt:lpstr>1 – 4:  Navigating The Editor</vt:lpstr>
      <vt:lpstr>1 – 4:  Navigating The Editor</vt:lpstr>
      <vt:lpstr>1 – 4:  Navigating The Editor</vt:lpstr>
      <vt:lpstr>1 – 4:  Navigating The Editor</vt:lpstr>
      <vt:lpstr>1 – 4:  Navigating The Editor</vt:lpstr>
      <vt:lpstr>1 – 5: GameObjects</vt:lpstr>
      <vt:lpstr>1 – 5: GameObjects</vt:lpstr>
      <vt:lpstr>1 – 5: GameObjects</vt:lpstr>
      <vt:lpstr>1 – 5: GameObjects</vt:lpstr>
      <vt:lpstr>1 – 5: GameObjects</vt:lpstr>
      <vt:lpstr>1 – 6: Transforms and Parents</vt:lpstr>
      <vt:lpstr>1 – 6: Transforms and Parents</vt:lpstr>
      <vt:lpstr>1 – 6: Transforms and Parents</vt:lpstr>
      <vt:lpstr>1 – 6: Transforms and Parents</vt:lpstr>
      <vt:lpstr>1 – 7: Components</vt:lpstr>
      <vt:lpstr>1 – 7: Components</vt:lpstr>
      <vt:lpstr>1 – 7: Components</vt:lpstr>
      <vt:lpstr>1 – 7: Components</vt:lpstr>
      <vt:lpstr>1 – 8: Camera</vt:lpstr>
      <vt:lpstr>1 – 9: Building Your Game</vt:lpstr>
      <vt:lpstr>1 – 9: Building Your Game</vt:lpstr>
      <vt:lpstr>Interactions within the Unity Engine</vt:lpstr>
      <vt:lpstr>2 – 1: Understanding Collisions</vt:lpstr>
      <vt:lpstr>2 – 1: Understanding Collisions</vt:lpstr>
      <vt:lpstr>2 – 2: Rigidbodies</vt:lpstr>
      <vt:lpstr>2 – 2: Rigidbody interpolation example </vt:lpstr>
      <vt:lpstr>2 – 3: Scripting</vt:lpstr>
      <vt:lpstr>2 – 3: Scripting</vt:lpstr>
      <vt:lpstr>2 – 3: Scripting</vt:lpstr>
      <vt:lpstr>2 – 3: Scripting – Multiple Scripts</vt:lpstr>
      <vt:lpstr>2 – 4: Prefabs</vt:lpstr>
      <vt:lpstr>2 – 4: Prefabs</vt:lpstr>
      <vt:lpstr>2 – 4: Instances</vt:lpstr>
      <vt:lpstr>2 – 4: Instantiation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Lee-Warren</dc:creator>
  <cp:lastModifiedBy>Jordan Taylor</cp:lastModifiedBy>
  <cp:revision>38</cp:revision>
  <dcterms:created xsi:type="dcterms:W3CDTF">2022-10-18T14:37:12Z</dcterms:created>
  <dcterms:modified xsi:type="dcterms:W3CDTF">2023-01-21T19:23:44Z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0x0101001F18CF241A90FF499F246F937C358300</vt:lpwstr>
  </property>
</Properties>
</file>